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Lst>
  <p:sldSz cy="5143500" cx="9144000"/>
  <p:notesSz cx="6858000" cy="9144000"/>
  <p:embeddedFontLst>
    <p:embeddedFont>
      <p:font typeface="Roboto"/>
      <p:regular r:id="rId29"/>
      <p:bold r:id="rId30"/>
      <p:italic r:id="rId31"/>
      <p:boldItalic r:id="rId32"/>
    </p:embeddedFont>
    <p:embeddedFont>
      <p:font typeface="Playfair Display"/>
      <p:regular r:id="rId33"/>
      <p:bold r:id="rId34"/>
      <p:italic r:id="rId35"/>
      <p:boldItalic r:id="rId36"/>
    </p:embeddedFont>
    <p:embeddedFont>
      <p:font typeface="Lora"/>
      <p:regular r:id="rId37"/>
      <p:bold r:id="rId38"/>
      <p:italic r:id="rId39"/>
      <p:boldItalic r:id="rId4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Lora-boldItalic.fntdata"/><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Roboto-regular.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Roboto-italic.fntdata"/><Relationship Id="rId30" Type="http://schemas.openxmlformats.org/officeDocument/2006/relationships/font" Target="fonts/Roboto-bold.fntdata"/><Relationship Id="rId11" Type="http://schemas.openxmlformats.org/officeDocument/2006/relationships/slide" Target="slides/slide6.xml"/><Relationship Id="rId33" Type="http://schemas.openxmlformats.org/officeDocument/2006/relationships/font" Target="fonts/PlayfairDisplay-regular.fntdata"/><Relationship Id="rId10" Type="http://schemas.openxmlformats.org/officeDocument/2006/relationships/slide" Target="slides/slide5.xml"/><Relationship Id="rId32" Type="http://schemas.openxmlformats.org/officeDocument/2006/relationships/font" Target="fonts/Roboto-boldItalic.fntdata"/><Relationship Id="rId13" Type="http://schemas.openxmlformats.org/officeDocument/2006/relationships/slide" Target="slides/slide8.xml"/><Relationship Id="rId35" Type="http://schemas.openxmlformats.org/officeDocument/2006/relationships/font" Target="fonts/PlayfairDisplay-italic.fntdata"/><Relationship Id="rId12" Type="http://schemas.openxmlformats.org/officeDocument/2006/relationships/slide" Target="slides/slide7.xml"/><Relationship Id="rId34" Type="http://schemas.openxmlformats.org/officeDocument/2006/relationships/font" Target="fonts/PlayfairDisplay-bold.fntdata"/><Relationship Id="rId15" Type="http://schemas.openxmlformats.org/officeDocument/2006/relationships/slide" Target="slides/slide10.xml"/><Relationship Id="rId37" Type="http://schemas.openxmlformats.org/officeDocument/2006/relationships/font" Target="fonts/Lora-regular.fntdata"/><Relationship Id="rId14" Type="http://schemas.openxmlformats.org/officeDocument/2006/relationships/slide" Target="slides/slide9.xml"/><Relationship Id="rId36" Type="http://schemas.openxmlformats.org/officeDocument/2006/relationships/font" Target="fonts/PlayfairDisplay-boldItalic.fntdata"/><Relationship Id="rId17" Type="http://schemas.openxmlformats.org/officeDocument/2006/relationships/slide" Target="slides/slide12.xml"/><Relationship Id="rId39" Type="http://schemas.openxmlformats.org/officeDocument/2006/relationships/font" Target="fonts/Lora-italic.fntdata"/><Relationship Id="rId16" Type="http://schemas.openxmlformats.org/officeDocument/2006/relationships/slide" Target="slides/slide11.xml"/><Relationship Id="rId38" Type="http://schemas.openxmlformats.org/officeDocument/2006/relationships/font" Target="fonts/Lora-bold.fntdata"/><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317500" lvl="0" marL="457200">
              <a:spcBef>
                <a:spcPts val="0"/>
              </a:spcBef>
              <a:spcAft>
                <a:spcPts val="0"/>
              </a:spcAft>
              <a:buSzPts val="1400"/>
              <a:buChar char="●"/>
              <a:defRPr sz="1100"/>
            </a:lvl1pPr>
            <a:lvl2pPr indent="-317500" lvl="1" marL="914400">
              <a:spcBef>
                <a:spcPts val="0"/>
              </a:spcBef>
              <a:spcAft>
                <a:spcPts val="0"/>
              </a:spcAft>
              <a:buSzPts val="1400"/>
              <a:buChar char="○"/>
              <a:defRPr sz="1100"/>
            </a:lvl2pPr>
            <a:lvl3pPr indent="-317500" lvl="2" marL="1371600">
              <a:spcBef>
                <a:spcPts val="0"/>
              </a:spcBef>
              <a:spcAft>
                <a:spcPts val="0"/>
              </a:spcAft>
              <a:buSzPts val="1400"/>
              <a:buChar char="■"/>
              <a:defRPr sz="1100"/>
            </a:lvl3pPr>
            <a:lvl4pPr indent="-317500" lvl="3" marL="1828800">
              <a:spcBef>
                <a:spcPts val="0"/>
              </a:spcBef>
              <a:spcAft>
                <a:spcPts val="0"/>
              </a:spcAft>
              <a:buSzPts val="1400"/>
              <a:buChar char="●"/>
              <a:defRPr sz="1100"/>
            </a:lvl4pPr>
            <a:lvl5pPr indent="-317500" lvl="4" marL="2286000">
              <a:spcBef>
                <a:spcPts val="0"/>
              </a:spcBef>
              <a:spcAft>
                <a:spcPts val="0"/>
              </a:spcAft>
              <a:buSzPts val="1400"/>
              <a:buChar char="○"/>
              <a:defRPr sz="1100"/>
            </a:lvl5pPr>
            <a:lvl6pPr indent="-317500" lvl="5" marL="2743200">
              <a:spcBef>
                <a:spcPts val="0"/>
              </a:spcBef>
              <a:spcAft>
                <a:spcPts val="0"/>
              </a:spcAft>
              <a:buSzPts val="1400"/>
              <a:buChar char="■"/>
              <a:defRPr sz="1100"/>
            </a:lvl6pPr>
            <a:lvl7pPr indent="-317500" lvl="6" marL="3200400">
              <a:spcBef>
                <a:spcPts val="0"/>
              </a:spcBef>
              <a:spcAft>
                <a:spcPts val="0"/>
              </a:spcAft>
              <a:buSzPts val="1400"/>
              <a:buChar char="●"/>
              <a:defRPr sz="1100"/>
            </a:lvl7pPr>
            <a:lvl8pPr indent="-317500" lvl="7" marL="3657600">
              <a:spcBef>
                <a:spcPts val="0"/>
              </a:spcBef>
              <a:spcAft>
                <a:spcPts val="0"/>
              </a:spcAft>
              <a:buSzPts val="1400"/>
              <a:buChar char="○"/>
              <a:defRPr sz="1100"/>
            </a:lvl8pPr>
            <a:lvl9pPr indent="-317500" lvl="8" marL="4114800">
              <a:spcBef>
                <a:spcPts val="0"/>
              </a:spcBef>
              <a:spcAft>
                <a:spcPts val="0"/>
              </a:spcAft>
              <a:buSzPts val="14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 name="Shape 63"/>
        <p:cNvGrpSpPr/>
        <p:nvPr/>
      </p:nvGrpSpPr>
      <p:grpSpPr>
        <a:xfrm>
          <a:off x="0" y="0"/>
          <a:ext cx="0" cy="0"/>
          <a:chOff x="0" y="0"/>
          <a:chExt cx="0" cy="0"/>
        </a:xfrm>
      </p:grpSpPr>
      <p:sp>
        <p:nvSpPr>
          <p:cNvPr id="64" name="Google Shape;64;gc6f73a04f_0_0: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65" name="Google Shape;65;gc6f73a04f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gaf6d2d04fa_1_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2" name="Google Shape;122;gaf6d2d04fa_1_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gaf6d2d04fa_1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8" name="Google Shape;128;gaf6d2d04fa_1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gaf6d2d04fa_1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5" name="Google Shape;135;gaf6d2d04fa_1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gaf73bc8e6d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2" name="Google Shape;142;gaf73bc8e6d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https://wagner.nyu.edu/files/publications/Pamphlet_Racial_Inequality.pdf</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gaffbc85b5a_0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8" name="Google Shape;148;gaffbc85b5a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gaffdc71909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4" name="Google Shape;154;gaffdc71909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gaffdc71909_0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2" name="Google Shape;162;gaffdc71909_0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gaffdc71909_0_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9" name="Google Shape;169;gaffdc71909_0_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 name="Shape 175"/>
        <p:cNvGrpSpPr/>
        <p:nvPr/>
      </p:nvGrpSpPr>
      <p:grpSpPr>
        <a:xfrm>
          <a:off x="0" y="0"/>
          <a:ext cx="0" cy="0"/>
          <a:chOff x="0" y="0"/>
          <a:chExt cx="0" cy="0"/>
        </a:xfrm>
      </p:grpSpPr>
      <p:sp>
        <p:nvSpPr>
          <p:cNvPr id="176" name="Google Shape;176;gaffdc71909_0_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7" name="Google Shape;177;gaffdc71909_0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gaffdc71909_0_6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5" name="Google Shape;185;gaffdc71909_0_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https://www.youtube.com/watch?v=9siwWlAuNGE</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 name="Shape 69"/>
        <p:cNvGrpSpPr/>
        <p:nvPr/>
      </p:nvGrpSpPr>
      <p:grpSpPr>
        <a:xfrm>
          <a:off x="0" y="0"/>
          <a:ext cx="0" cy="0"/>
          <a:chOff x="0" y="0"/>
          <a:chExt cx="0" cy="0"/>
        </a:xfrm>
      </p:grpSpPr>
      <p:sp>
        <p:nvSpPr>
          <p:cNvPr id="70" name="Google Shape;70;gc6f73a04f_0_9: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71" name="Google Shape;71;gc6f73a04f_0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 name="Shape 191"/>
        <p:cNvGrpSpPr/>
        <p:nvPr/>
      </p:nvGrpSpPr>
      <p:grpSpPr>
        <a:xfrm>
          <a:off x="0" y="0"/>
          <a:ext cx="0" cy="0"/>
          <a:chOff x="0" y="0"/>
          <a:chExt cx="0" cy="0"/>
        </a:xfrm>
      </p:grpSpPr>
      <p:sp>
        <p:nvSpPr>
          <p:cNvPr id="192" name="Google Shape;192;gaffdc71909_0_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3" name="Google Shape;193;gaffdc71909_0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 name="Shape 199"/>
        <p:cNvGrpSpPr/>
        <p:nvPr/>
      </p:nvGrpSpPr>
      <p:grpSpPr>
        <a:xfrm>
          <a:off x="0" y="0"/>
          <a:ext cx="0" cy="0"/>
          <a:chOff x="0" y="0"/>
          <a:chExt cx="0" cy="0"/>
        </a:xfrm>
      </p:grpSpPr>
      <p:sp>
        <p:nvSpPr>
          <p:cNvPr id="200" name="Google Shape;200;gaffdc71909_0_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1" name="Google Shape;201;gaffdc71909_0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6" name="Shape 206"/>
        <p:cNvGrpSpPr/>
        <p:nvPr/>
      </p:nvGrpSpPr>
      <p:grpSpPr>
        <a:xfrm>
          <a:off x="0" y="0"/>
          <a:ext cx="0" cy="0"/>
          <a:chOff x="0" y="0"/>
          <a:chExt cx="0" cy="0"/>
        </a:xfrm>
      </p:grpSpPr>
      <p:sp>
        <p:nvSpPr>
          <p:cNvPr id="207" name="Google Shape;207;gaffdc71909_0_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8" name="Google Shape;208;gaffdc71909_0_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2" name="Shape 212"/>
        <p:cNvGrpSpPr/>
        <p:nvPr/>
      </p:nvGrpSpPr>
      <p:grpSpPr>
        <a:xfrm>
          <a:off x="0" y="0"/>
          <a:ext cx="0" cy="0"/>
          <a:chOff x="0" y="0"/>
          <a:chExt cx="0" cy="0"/>
        </a:xfrm>
      </p:grpSpPr>
      <p:sp>
        <p:nvSpPr>
          <p:cNvPr id="213" name="Google Shape;213;gaffbc85b5a_0_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4" name="Google Shape;214;gaffbc85b5a_0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 name="Shape 75"/>
        <p:cNvGrpSpPr/>
        <p:nvPr/>
      </p:nvGrpSpPr>
      <p:grpSpPr>
        <a:xfrm>
          <a:off x="0" y="0"/>
          <a:ext cx="0" cy="0"/>
          <a:chOff x="0" y="0"/>
          <a:chExt cx="0" cy="0"/>
        </a:xfrm>
      </p:grpSpPr>
      <p:sp>
        <p:nvSpPr>
          <p:cNvPr id="76" name="Google Shape;76;gc6f73a04f_0_14: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77" name="Google Shape;77;gc6f73a04f_0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 name="Shape 81"/>
        <p:cNvGrpSpPr/>
        <p:nvPr/>
      </p:nvGrpSpPr>
      <p:grpSpPr>
        <a:xfrm>
          <a:off x="0" y="0"/>
          <a:ext cx="0" cy="0"/>
          <a:chOff x="0" y="0"/>
          <a:chExt cx="0" cy="0"/>
        </a:xfrm>
      </p:grpSpPr>
      <p:sp>
        <p:nvSpPr>
          <p:cNvPr id="82" name="Google Shape;82;gc6f73a04f_0_20: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83" name="Google Shape;83;gc6f73a04f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gaf64fdface_0_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1" name="Google Shape;91;gaf64fdface_0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gaf64fdface_0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8" name="Google Shape;98;gaf64fdface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gc6f73a04f_0_36: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04" name="Google Shape;104;gc6f73a04f_0_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gaf5181af03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0" name="Google Shape;110;gaf5181af03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gaf5181af03_0_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6" name="Google Shape;116;gaf5181af03_0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p:nvPr/>
        </p:nvSpPr>
        <p:spPr>
          <a:xfrm flipH="1">
            <a:off x="8246400" y="4245925"/>
            <a:ext cx="897600" cy="897600"/>
          </a:xfrm>
          <a:prstGeom prst="rtTriangl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2"/>
          <p:cNvSpPr/>
          <p:nvPr/>
        </p:nvSpPr>
        <p:spPr>
          <a:xfrm flipH="1">
            <a:off x="8246400" y="4245875"/>
            <a:ext cx="897600" cy="897600"/>
          </a:xfrm>
          <a:prstGeom prst="round1Rect">
            <a:avLst>
              <a:gd fmla="val 16667" name="adj"/>
            </a:avLst>
          </a:prstGeom>
          <a:solidFill>
            <a:schemeClr val="lt1">
              <a:alpha val="6808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2"/>
          <p:cNvSpPr txBox="1"/>
          <p:nvPr>
            <p:ph type="ctrTitle"/>
          </p:nvPr>
        </p:nvSpPr>
        <p:spPr>
          <a:xfrm>
            <a:off x="390525" y="1819275"/>
            <a:ext cx="8222100" cy="933600"/>
          </a:xfrm>
          <a:prstGeom prst="rect">
            <a:avLst/>
          </a:prstGeom>
        </p:spPr>
        <p:txBody>
          <a:bodyPr anchorCtr="0" anchor="b"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13" name="Google Shape;13;p2"/>
          <p:cNvSpPr txBox="1"/>
          <p:nvPr>
            <p:ph idx="1" type="subTitle"/>
          </p:nvPr>
        </p:nvSpPr>
        <p:spPr>
          <a:xfrm>
            <a:off x="390525" y="2789130"/>
            <a:ext cx="8222100" cy="4329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Clr>
                <a:schemeClr val="lt1"/>
              </a:buClr>
              <a:buSzPts val="1800"/>
              <a:buNone/>
              <a:defRPr>
                <a:solidFill>
                  <a:schemeClr val="lt1"/>
                </a:solidFill>
              </a:defRPr>
            </a:lvl1pPr>
            <a:lvl2pPr lvl="1">
              <a:lnSpc>
                <a:spcPct val="100000"/>
              </a:lnSpc>
              <a:spcBef>
                <a:spcPts val="0"/>
              </a:spcBef>
              <a:spcAft>
                <a:spcPts val="0"/>
              </a:spcAft>
              <a:buClr>
                <a:schemeClr val="lt1"/>
              </a:buClr>
              <a:buSzPts val="1800"/>
              <a:buNone/>
              <a:defRPr sz="1800">
                <a:solidFill>
                  <a:schemeClr val="lt1"/>
                </a:solidFill>
              </a:defRPr>
            </a:lvl2pPr>
            <a:lvl3pPr lvl="2">
              <a:lnSpc>
                <a:spcPct val="100000"/>
              </a:lnSpc>
              <a:spcBef>
                <a:spcPts val="0"/>
              </a:spcBef>
              <a:spcAft>
                <a:spcPts val="0"/>
              </a:spcAft>
              <a:buClr>
                <a:schemeClr val="lt1"/>
              </a:buClr>
              <a:buSzPts val="1800"/>
              <a:buNone/>
              <a:defRPr sz="1800">
                <a:solidFill>
                  <a:schemeClr val="lt1"/>
                </a:solidFill>
              </a:defRPr>
            </a:lvl3pPr>
            <a:lvl4pPr lvl="3">
              <a:lnSpc>
                <a:spcPct val="100000"/>
              </a:lnSpc>
              <a:spcBef>
                <a:spcPts val="0"/>
              </a:spcBef>
              <a:spcAft>
                <a:spcPts val="0"/>
              </a:spcAft>
              <a:buClr>
                <a:schemeClr val="lt1"/>
              </a:buClr>
              <a:buSzPts val="1800"/>
              <a:buNone/>
              <a:defRPr sz="1800">
                <a:solidFill>
                  <a:schemeClr val="lt1"/>
                </a:solidFill>
              </a:defRPr>
            </a:lvl4pPr>
            <a:lvl5pPr lvl="4">
              <a:lnSpc>
                <a:spcPct val="100000"/>
              </a:lnSpc>
              <a:spcBef>
                <a:spcPts val="0"/>
              </a:spcBef>
              <a:spcAft>
                <a:spcPts val="0"/>
              </a:spcAft>
              <a:buClr>
                <a:schemeClr val="lt1"/>
              </a:buClr>
              <a:buSzPts val="1800"/>
              <a:buNone/>
              <a:defRPr sz="1800">
                <a:solidFill>
                  <a:schemeClr val="lt1"/>
                </a:solidFill>
              </a:defRPr>
            </a:lvl5pPr>
            <a:lvl6pPr lvl="5">
              <a:lnSpc>
                <a:spcPct val="100000"/>
              </a:lnSpc>
              <a:spcBef>
                <a:spcPts val="0"/>
              </a:spcBef>
              <a:spcAft>
                <a:spcPts val="0"/>
              </a:spcAft>
              <a:buClr>
                <a:schemeClr val="lt1"/>
              </a:buClr>
              <a:buSzPts val="1800"/>
              <a:buNone/>
              <a:defRPr sz="1800">
                <a:solidFill>
                  <a:schemeClr val="lt1"/>
                </a:solidFill>
              </a:defRPr>
            </a:lvl6pPr>
            <a:lvl7pPr lvl="6">
              <a:lnSpc>
                <a:spcPct val="100000"/>
              </a:lnSpc>
              <a:spcBef>
                <a:spcPts val="0"/>
              </a:spcBef>
              <a:spcAft>
                <a:spcPts val="0"/>
              </a:spcAft>
              <a:buClr>
                <a:schemeClr val="lt1"/>
              </a:buClr>
              <a:buSzPts val="1800"/>
              <a:buNone/>
              <a:defRPr sz="1800">
                <a:solidFill>
                  <a:schemeClr val="lt1"/>
                </a:solidFill>
              </a:defRPr>
            </a:lvl7pPr>
            <a:lvl8pPr lvl="7">
              <a:lnSpc>
                <a:spcPct val="100000"/>
              </a:lnSpc>
              <a:spcBef>
                <a:spcPts val="0"/>
              </a:spcBef>
              <a:spcAft>
                <a:spcPts val="0"/>
              </a:spcAft>
              <a:buClr>
                <a:schemeClr val="lt1"/>
              </a:buClr>
              <a:buSzPts val="1800"/>
              <a:buNone/>
              <a:defRPr sz="1800">
                <a:solidFill>
                  <a:schemeClr val="lt1"/>
                </a:solidFill>
              </a:defRPr>
            </a:lvl8pPr>
            <a:lvl9pPr lvl="8">
              <a:lnSpc>
                <a:spcPct val="100000"/>
              </a:lnSpc>
              <a:spcBef>
                <a:spcPts val="0"/>
              </a:spcBef>
              <a:spcAft>
                <a:spcPts val="0"/>
              </a:spcAft>
              <a:buClr>
                <a:schemeClr val="lt1"/>
              </a:buClr>
              <a:buSzPts val="1800"/>
              <a:buNone/>
              <a:defRPr sz="1800">
                <a:solidFill>
                  <a:schemeClr val="lt1"/>
                </a:solidFill>
              </a:defRPr>
            </a:lvl9pPr>
          </a:lstStyle>
          <a:p/>
        </p:txBody>
      </p:sp>
      <p:sp>
        <p:nvSpPr>
          <p:cNvPr id="14" name="Google Shape;14;p2"/>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bg>
      <p:bgPr>
        <a:solidFill>
          <a:schemeClr val="accent4"/>
        </a:solidFill>
      </p:bgPr>
    </p:bg>
    <p:spTree>
      <p:nvGrpSpPr>
        <p:cNvPr id="57" name="Shape 57"/>
        <p:cNvGrpSpPr/>
        <p:nvPr/>
      </p:nvGrpSpPr>
      <p:grpSpPr>
        <a:xfrm>
          <a:off x="0" y="0"/>
          <a:ext cx="0" cy="0"/>
          <a:chOff x="0" y="0"/>
          <a:chExt cx="0" cy="0"/>
        </a:xfrm>
      </p:grpSpPr>
      <p:sp>
        <p:nvSpPr>
          <p:cNvPr id="58" name="Google Shape;58;p11"/>
          <p:cNvSpPr txBox="1"/>
          <p:nvPr>
            <p:ph hasCustomPrompt="1" type="title"/>
          </p:nvPr>
        </p:nvSpPr>
        <p:spPr>
          <a:xfrm>
            <a:off x="475500" y="1258525"/>
            <a:ext cx="8222100" cy="1963500"/>
          </a:xfrm>
          <a:prstGeom prst="rect">
            <a:avLst/>
          </a:prstGeom>
        </p:spPr>
        <p:txBody>
          <a:bodyPr anchorCtr="0" anchor="b" bIns="91425" lIns="91425" spcFirstLastPara="1" rIns="91425" wrap="square" tIns="91425">
            <a:noAutofit/>
          </a:bodyPr>
          <a:lstStyle>
            <a:lvl1pPr lvl="0" algn="ctr">
              <a:spcBef>
                <a:spcPts val="0"/>
              </a:spcBef>
              <a:spcAft>
                <a:spcPts val="0"/>
              </a:spcAft>
              <a:buClr>
                <a:schemeClr val="dk2"/>
              </a:buClr>
              <a:buSzPts val="12000"/>
              <a:buNone/>
              <a:defRPr sz="12000">
                <a:solidFill>
                  <a:schemeClr val="dk2"/>
                </a:solidFill>
              </a:defRPr>
            </a:lvl1pPr>
            <a:lvl2pPr lvl="1" algn="ctr">
              <a:spcBef>
                <a:spcPts val="0"/>
              </a:spcBef>
              <a:spcAft>
                <a:spcPts val="0"/>
              </a:spcAft>
              <a:buClr>
                <a:schemeClr val="dk2"/>
              </a:buClr>
              <a:buSzPts val="12000"/>
              <a:buNone/>
              <a:defRPr sz="12000">
                <a:solidFill>
                  <a:schemeClr val="dk2"/>
                </a:solidFill>
              </a:defRPr>
            </a:lvl2pPr>
            <a:lvl3pPr lvl="2" algn="ctr">
              <a:spcBef>
                <a:spcPts val="0"/>
              </a:spcBef>
              <a:spcAft>
                <a:spcPts val="0"/>
              </a:spcAft>
              <a:buClr>
                <a:schemeClr val="dk2"/>
              </a:buClr>
              <a:buSzPts val="12000"/>
              <a:buNone/>
              <a:defRPr sz="12000">
                <a:solidFill>
                  <a:schemeClr val="dk2"/>
                </a:solidFill>
              </a:defRPr>
            </a:lvl3pPr>
            <a:lvl4pPr lvl="3" algn="ctr">
              <a:spcBef>
                <a:spcPts val="0"/>
              </a:spcBef>
              <a:spcAft>
                <a:spcPts val="0"/>
              </a:spcAft>
              <a:buClr>
                <a:schemeClr val="dk2"/>
              </a:buClr>
              <a:buSzPts val="12000"/>
              <a:buNone/>
              <a:defRPr sz="12000">
                <a:solidFill>
                  <a:schemeClr val="dk2"/>
                </a:solidFill>
              </a:defRPr>
            </a:lvl4pPr>
            <a:lvl5pPr lvl="4" algn="ctr">
              <a:spcBef>
                <a:spcPts val="0"/>
              </a:spcBef>
              <a:spcAft>
                <a:spcPts val="0"/>
              </a:spcAft>
              <a:buClr>
                <a:schemeClr val="dk2"/>
              </a:buClr>
              <a:buSzPts val="12000"/>
              <a:buNone/>
              <a:defRPr sz="12000">
                <a:solidFill>
                  <a:schemeClr val="dk2"/>
                </a:solidFill>
              </a:defRPr>
            </a:lvl5pPr>
            <a:lvl6pPr lvl="5" algn="ctr">
              <a:spcBef>
                <a:spcPts val="0"/>
              </a:spcBef>
              <a:spcAft>
                <a:spcPts val="0"/>
              </a:spcAft>
              <a:buClr>
                <a:schemeClr val="dk2"/>
              </a:buClr>
              <a:buSzPts val="12000"/>
              <a:buNone/>
              <a:defRPr sz="12000">
                <a:solidFill>
                  <a:schemeClr val="dk2"/>
                </a:solidFill>
              </a:defRPr>
            </a:lvl6pPr>
            <a:lvl7pPr lvl="6" algn="ctr">
              <a:spcBef>
                <a:spcPts val="0"/>
              </a:spcBef>
              <a:spcAft>
                <a:spcPts val="0"/>
              </a:spcAft>
              <a:buClr>
                <a:schemeClr val="dk2"/>
              </a:buClr>
              <a:buSzPts val="12000"/>
              <a:buNone/>
              <a:defRPr sz="12000">
                <a:solidFill>
                  <a:schemeClr val="dk2"/>
                </a:solidFill>
              </a:defRPr>
            </a:lvl7pPr>
            <a:lvl8pPr lvl="7" algn="ctr">
              <a:spcBef>
                <a:spcPts val="0"/>
              </a:spcBef>
              <a:spcAft>
                <a:spcPts val="0"/>
              </a:spcAft>
              <a:buClr>
                <a:schemeClr val="dk2"/>
              </a:buClr>
              <a:buSzPts val="12000"/>
              <a:buNone/>
              <a:defRPr sz="12000">
                <a:solidFill>
                  <a:schemeClr val="dk2"/>
                </a:solidFill>
              </a:defRPr>
            </a:lvl8pPr>
            <a:lvl9pPr lvl="8" algn="ctr">
              <a:spcBef>
                <a:spcPts val="0"/>
              </a:spcBef>
              <a:spcAft>
                <a:spcPts val="0"/>
              </a:spcAft>
              <a:buClr>
                <a:schemeClr val="dk2"/>
              </a:buClr>
              <a:buSzPts val="12000"/>
              <a:buNone/>
              <a:defRPr sz="12000">
                <a:solidFill>
                  <a:schemeClr val="dk2"/>
                </a:solidFill>
              </a:defRPr>
            </a:lvl9pPr>
          </a:lstStyle>
          <a:p>
            <a:r>
              <a:t>xx%</a:t>
            </a:r>
          </a:p>
        </p:txBody>
      </p:sp>
      <p:sp>
        <p:nvSpPr>
          <p:cNvPr id="59" name="Google Shape;59;p11"/>
          <p:cNvSpPr txBox="1"/>
          <p:nvPr>
            <p:ph idx="1" type="body"/>
          </p:nvPr>
        </p:nvSpPr>
        <p:spPr>
          <a:xfrm>
            <a:off x="475500" y="3304625"/>
            <a:ext cx="82221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60" name="Google Shape;60;p11"/>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bg>
      <p:bgPr>
        <a:solidFill>
          <a:schemeClr val="accent4"/>
        </a:solidFill>
      </p:bgPr>
    </p:bg>
    <p:spTree>
      <p:nvGrpSpPr>
        <p:cNvPr id="61" name="Shape 61"/>
        <p:cNvGrpSpPr/>
        <p:nvPr/>
      </p:nvGrpSpPr>
      <p:grpSpPr>
        <a:xfrm>
          <a:off x="0" y="0"/>
          <a:ext cx="0" cy="0"/>
          <a:chOff x="0" y="0"/>
          <a:chExt cx="0" cy="0"/>
        </a:xfrm>
      </p:grpSpPr>
      <p:sp>
        <p:nvSpPr>
          <p:cNvPr id="62" name="Google Shape;62;p12"/>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5" name="Shape 15"/>
        <p:cNvGrpSpPr/>
        <p:nvPr/>
      </p:nvGrpSpPr>
      <p:grpSpPr>
        <a:xfrm>
          <a:off x="0" y="0"/>
          <a:ext cx="0" cy="0"/>
          <a:chOff x="0" y="0"/>
          <a:chExt cx="0" cy="0"/>
        </a:xfrm>
      </p:grpSpPr>
      <p:sp>
        <p:nvSpPr>
          <p:cNvPr id="16" name="Google Shape;16;p3"/>
          <p:cNvSpPr txBox="1"/>
          <p:nvPr>
            <p:ph type="title"/>
          </p:nvPr>
        </p:nvSpPr>
        <p:spPr>
          <a:xfrm>
            <a:off x="460950" y="2065350"/>
            <a:ext cx="8222100" cy="1012800"/>
          </a:xfrm>
          <a:prstGeom prst="rect">
            <a:avLst/>
          </a:prstGeom>
        </p:spPr>
        <p:txBody>
          <a:bodyPr anchorCtr="0" anchor="ctr" bIns="91425" lIns="91425" spcFirstLastPara="1" rIns="91425" wrap="square" tIns="91425">
            <a:noAutofit/>
          </a:bodyPr>
          <a:lstStyle>
            <a:lvl1pPr lvl="0">
              <a:spcBef>
                <a:spcPts val="0"/>
              </a:spcBef>
              <a:spcAft>
                <a:spcPts val="0"/>
              </a:spcAft>
              <a:buSzPts val="4200"/>
              <a:buNone/>
              <a:defRPr sz="4200"/>
            </a:lvl1pPr>
            <a:lvl2pPr lvl="1">
              <a:spcBef>
                <a:spcPts val="0"/>
              </a:spcBef>
              <a:spcAft>
                <a:spcPts val="0"/>
              </a:spcAft>
              <a:buSzPts val="4200"/>
              <a:buNone/>
              <a:defRPr sz="4200"/>
            </a:lvl2pPr>
            <a:lvl3pPr lvl="2">
              <a:spcBef>
                <a:spcPts val="0"/>
              </a:spcBef>
              <a:spcAft>
                <a:spcPts val="0"/>
              </a:spcAft>
              <a:buSzPts val="4200"/>
              <a:buNone/>
              <a:defRPr sz="4200"/>
            </a:lvl3pPr>
            <a:lvl4pPr lvl="3">
              <a:spcBef>
                <a:spcPts val="0"/>
              </a:spcBef>
              <a:spcAft>
                <a:spcPts val="0"/>
              </a:spcAft>
              <a:buSzPts val="4200"/>
              <a:buNone/>
              <a:defRPr sz="4200"/>
            </a:lvl4pPr>
            <a:lvl5pPr lvl="4">
              <a:spcBef>
                <a:spcPts val="0"/>
              </a:spcBef>
              <a:spcAft>
                <a:spcPts val="0"/>
              </a:spcAft>
              <a:buSzPts val="4200"/>
              <a:buNone/>
              <a:defRPr sz="4200"/>
            </a:lvl5pPr>
            <a:lvl6pPr lvl="5">
              <a:spcBef>
                <a:spcPts val="0"/>
              </a:spcBef>
              <a:spcAft>
                <a:spcPts val="0"/>
              </a:spcAft>
              <a:buSzPts val="4200"/>
              <a:buNone/>
              <a:defRPr sz="4200"/>
            </a:lvl6pPr>
            <a:lvl7pPr lvl="6">
              <a:spcBef>
                <a:spcPts val="0"/>
              </a:spcBef>
              <a:spcAft>
                <a:spcPts val="0"/>
              </a:spcAft>
              <a:buSzPts val="4200"/>
              <a:buNone/>
              <a:defRPr sz="4200"/>
            </a:lvl7pPr>
            <a:lvl8pPr lvl="7">
              <a:spcBef>
                <a:spcPts val="0"/>
              </a:spcBef>
              <a:spcAft>
                <a:spcPts val="0"/>
              </a:spcAft>
              <a:buSzPts val="4200"/>
              <a:buNone/>
              <a:defRPr sz="4200"/>
            </a:lvl8pPr>
            <a:lvl9pPr lvl="8">
              <a:spcBef>
                <a:spcPts val="0"/>
              </a:spcBef>
              <a:spcAft>
                <a:spcPts val="0"/>
              </a:spcAft>
              <a:buSzPts val="4200"/>
              <a:buNone/>
              <a:defRPr sz="4200"/>
            </a:lvl9pPr>
          </a:lstStyle>
          <a:p/>
        </p:txBody>
      </p:sp>
      <p:sp>
        <p:nvSpPr>
          <p:cNvPr id="17" name="Google Shape;17;p3"/>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8" name="Shape 18"/>
        <p:cNvGrpSpPr/>
        <p:nvPr/>
      </p:nvGrpSpPr>
      <p:grpSpPr>
        <a:xfrm>
          <a:off x="0" y="0"/>
          <a:ext cx="0" cy="0"/>
          <a:chOff x="0" y="0"/>
          <a:chExt cx="0" cy="0"/>
        </a:xfrm>
      </p:grpSpPr>
      <p:sp>
        <p:nvSpPr>
          <p:cNvPr id="19" name="Google Shape;19;p4"/>
          <p:cNvSpPr/>
          <p:nvPr/>
        </p:nvSpPr>
        <p:spPr>
          <a:xfrm flipH="1" rot="10800000">
            <a:off x="0" y="1686000"/>
            <a:ext cx="9144000" cy="34575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4"/>
          <p:cNvSpPr/>
          <p:nvPr/>
        </p:nvSpPr>
        <p:spPr>
          <a:xfrm>
            <a:off x="0" y="168600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4"/>
          <p:cNvSpPr txBox="1"/>
          <p:nvPr>
            <p:ph type="title"/>
          </p:nvPr>
        </p:nvSpPr>
        <p:spPr>
          <a:xfrm>
            <a:off x="471900" y="738725"/>
            <a:ext cx="8222100" cy="767700"/>
          </a:xfrm>
          <a:prstGeom prst="rect">
            <a:avLst/>
          </a:prstGeom>
        </p:spPr>
        <p:txBody>
          <a:bodyPr anchorCtr="0" anchor="b" bIns="91425" lIns="91425" spcFirstLastPara="1" rIns="91425" wrap="square" tIns="91425">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p:txBody>
      </p:sp>
      <p:sp>
        <p:nvSpPr>
          <p:cNvPr id="22" name="Google Shape;22;p4"/>
          <p:cNvSpPr txBox="1"/>
          <p:nvPr>
            <p:ph idx="1" type="body"/>
          </p:nvPr>
        </p:nvSpPr>
        <p:spPr>
          <a:xfrm>
            <a:off x="471900" y="1919075"/>
            <a:ext cx="8222100" cy="27102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23" name="Google Shape;23;p4"/>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4" name="Shape 24"/>
        <p:cNvGrpSpPr/>
        <p:nvPr/>
      </p:nvGrpSpPr>
      <p:grpSpPr>
        <a:xfrm>
          <a:off x="0" y="0"/>
          <a:ext cx="0" cy="0"/>
          <a:chOff x="0" y="0"/>
          <a:chExt cx="0" cy="0"/>
        </a:xfrm>
      </p:grpSpPr>
      <p:sp>
        <p:nvSpPr>
          <p:cNvPr id="25" name="Google Shape;25;p5"/>
          <p:cNvSpPr/>
          <p:nvPr/>
        </p:nvSpPr>
        <p:spPr>
          <a:xfrm flipH="1" rot="10800000">
            <a:off x="0" y="1686000"/>
            <a:ext cx="9144000" cy="34575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 name="Google Shape;26;p5"/>
          <p:cNvSpPr/>
          <p:nvPr/>
        </p:nvSpPr>
        <p:spPr>
          <a:xfrm>
            <a:off x="0" y="168600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5"/>
          <p:cNvSpPr txBox="1"/>
          <p:nvPr>
            <p:ph type="title"/>
          </p:nvPr>
        </p:nvSpPr>
        <p:spPr>
          <a:xfrm>
            <a:off x="471900" y="738725"/>
            <a:ext cx="8222100" cy="767700"/>
          </a:xfrm>
          <a:prstGeom prst="rect">
            <a:avLst/>
          </a:prstGeom>
        </p:spPr>
        <p:txBody>
          <a:bodyPr anchorCtr="0" anchor="b" bIns="91425" lIns="91425" spcFirstLastPara="1" rIns="91425" wrap="square" tIns="91425">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p:txBody>
      </p:sp>
      <p:sp>
        <p:nvSpPr>
          <p:cNvPr id="28" name="Google Shape;28;p5"/>
          <p:cNvSpPr txBox="1"/>
          <p:nvPr>
            <p:ph idx="1" type="body"/>
          </p:nvPr>
        </p:nvSpPr>
        <p:spPr>
          <a:xfrm>
            <a:off x="471900" y="1919075"/>
            <a:ext cx="3999900" cy="27102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9" name="Google Shape;29;p5"/>
          <p:cNvSpPr txBox="1"/>
          <p:nvPr>
            <p:ph idx="2" type="body"/>
          </p:nvPr>
        </p:nvSpPr>
        <p:spPr>
          <a:xfrm>
            <a:off x="4694250" y="1919075"/>
            <a:ext cx="3999900" cy="27102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0" name="Google Shape;30;p5"/>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1" name="Shape 31"/>
        <p:cNvGrpSpPr/>
        <p:nvPr/>
      </p:nvGrpSpPr>
      <p:grpSpPr>
        <a:xfrm>
          <a:off x="0" y="0"/>
          <a:ext cx="0" cy="0"/>
          <a:chOff x="0" y="0"/>
          <a:chExt cx="0" cy="0"/>
        </a:xfrm>
      </p:grpSpPr>
      <p:sp>
        <p:nvSpPr>
          <p:cNvPr id="32" name="Google Shape;32;p6"/>
          <p:cNvSpPr/>
          <p:nvPr/>
        </p:nvSpPr>
        <p:spPr>
          <a:xfrm flipH="1" rot="10800000">
            <a:off x="0" y="656400"/>
            <a:ext cx="9144000" cy="44871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 name="Google Shape;33;p6"/>
          <p:cNvSpPr/>
          <p:nvPr/>
        </p:nvSpPr>
        <p:spPr>
          <a:xfrm>
            <a:off x="0" y="65635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 name="Google Shape;34;p6"/>
          <p:cNvSpPr txBox="1"/>
          <p:nvPr>
            <p:ph type="title"/>
          </p:nvPr>
        </p:nvSpPr>
        <p:spPr>
          <a:xfrm>
            <a:off x="98250" y="16350"/>
            <a:ext cx="8826600" cy="602700"/>
          </a:xfrm>
          <a:prstGeom prst="rect">
            <a:avLst/>
          </a:prstGeom>
        </p:spPr>
        <p:txBody>
          <a:bodyPr anchorCtr="0" anchor="ctr" bIns="91425" lIns="91425" spcFirstLastPara="1" rIns="91425" wrap="square" tIns="91425">
            <a:noAutofit/>
          </a:bodyPr>
          <a:lstStyle>
            <a:lvl1pPr lvl="0">
              <a:spcBef>
                <a:spcPts val="0"/>
              </a:spcBef>
              <a:spcAft>
                <a:spcPts val="0"/>
              </a:spcAft>
              <a:buSzPts val="1800"/>
              <a:buNone/>
              <a:defRPr sz="1800"/>
            </a:lvl1pPr>
            <a:lvl2pPr lvl="1">
              <a:spcBef>
                <a:spcPts val="0"/>
              </a:spcBef>
              <a:spcAft>
                <a:spcPts val="0"/>
              </a:spcAft>
              <a:buSzPts val="1800"/>
              <a:buNone/>
              <a:defRPr sz="1800"/>
            </a:lvl2pPr>
            <a:lvl3pPr lvl="2">
              <a:spcBef>
                <a:spcPts val="0"/>
              </a:spcBef>
              <a:spcAft>
                <a:spcPts val="0"/>
              </a:spcAft>
              <a:buSzPts val="1800"/>
              <a:buNone/>
              <a:defRPr sz="1800"/>
            </a:lvl3pPr>
            <a:lvl4pPr lvl="3">
              <a:spcBef>
                <a:spcPts val="0"/>
              </a:spcBef>
              <a:spcAft>
                <a:spcPts val="0"/>
              </a:spcAft>
              <a:buSzPts val="1800"/>
              <a:buNone/>
              <a:defRPr sz="1800"/>
            </a:lvl4pPr>
            <a:lvl5pPr lvl="4">
              <a:spcBef>
                <a:spcPts val="0"/>
              </a:spcBef>
              <a:spcAft>
                <a:spcPts val="0"/>
              </a:spcAft>
              <a:buSzPts val="1800"/>
              <a:buNone/>
              <a:defRPr sz="1800"/>
            </a:lvl5pPr>
            <a:lvl6pPr lvl="5">
              <a:spcBef>
                <a:spcPts val="0"/>
              </a:spcBef>
              <a:spcAft>
                <a:spcPts val="0"/>
              </a:spcAft>
              <a:buSzPts val="1800"/>
              <a:buNone/>
              <a:defRPr sz="1800"/>
            </a:lvl6pPr>
            <a:lvl7pPr lvl="6">
              <a:spcBef>
                <a:spcPts val="0"/>
              </a:spcBef>
              <a:spcAft>
                <a:spcPts val="0"/>
              </a:spcAft>
              <a:buSzPts val="1800"/>
              <a:buNone/>
              <a:defRPr sz="1800"/>
            </a:lvl7pPr>
            <a:lvl8pPr lvl="7">
              <a:spcBef>
                <a:spcPts val="0"/>
              </a:spcBef>
              <a:spcAft>
                <a:spcPts val="0"/>
              </a:spcAft>
              <a:buSzPts val="1800"/>
              <a:buNone/>
              <a:defRPr sz="1800"/>
            </a:lvl8pPr>
            <a:lvl9pPr lvl="8">
              <a:spcBef>
                <a:spcPts val="0"/>
              </a:spcBef>
              <a:spcAft>
                <a:spcPts val="0"/>
              </a:spcAft>
              <a:buSzPts val="1800"/>
              <a:buNone/>
              <a:defRPr sz="1800"/>
            </a:lvl9pPr>
          </a:lstStyle>
          <a:p/>
        </p:txBody>
      </p:sp>
      <p:sp>
        <p:nvSpPr>
          <p:cNvPr id="35" name="Google Shape;35;p6"/>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6" name="Shape 36"/>
        <p:cNvGrpSpPr/>
        <p:nvPr/>
      </p:nvGrpSpPr>
      <p:grpSpPr>
        <a:xfrm>
          <a:off x="0" y="0"/>
          <a:ext cx="0" cy="0"/>
          <a:chOff x="0" y="0"/>
          <a:chExt cx="0" cy="0"/>
        </a:xfrm>
      </p:grpSpPr>
      <p:sp>
        <p:nvSpPr>
          <p:cNvPr id="37" name="Google Shape;37;p7"/>
          <p:cNvSpPr txBox="1"/>
          <p:nvPr/>
        </p:nvSpPr>
        <p:spPr>
          <a:xfrm flipH="1" rot="10800000">
            <a:off x="3276600" y="25"/>
            <a:ext cx="5867400" cy="51435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 name="Google Shape;38;p7"/>
          <p:cNvSpPr/>
          <p:nvPr/>
        </p:nvSpPr>
        <p:spPr>
          <a:xfrm rot="-5400000">
            <a:off x="759150" y="2517450"/>
            <a:ext cx="51435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 name="Google Shape;39;p7"/>
          <p:cNvSpPr txBox="1"/>
          <p:nvPr>
            <p:ph type="title"/>
          </p:nvPr>
        </p:nvSpPr>
        <p:spPr>
          <a:xfrm>
            <a:off x="226078" y="357800"/>
            <a:ext cx="2808000" cy="9534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40" name="Google Shape;40;p7"/>
          <p:cNvSpPr txBox="1"/>
          <p:nvPr>
            <p:ph idx="1" type="body"/>
          </p:nvPr>
        </p:nvSpPr>
        <p:spPr>
          <a:xfrm>
            <a:off x="226075" y="1465800"/>
            <a:ext cx="2808000" cy="31635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Clr>
                <a:schemeClr val="lt1"/>
              </a:buClr>
              <a:buSzPts val="1200"/>
              <a:buChar char="●"/>
              <a:defRPr sz="1200">
                <a:solidFill>
                  <a:schemeClr val="lt1"/>
                </a:solidFill>
              </a:defRPr>
            </a:lvl1pPr>
            <a:lvl2pPr indent="-304800" lvl="1" marL="914400">
              <a:spcBef>
                <a:spcPts val="1600"/>
              </a:spcBef>
              <a:spcAft>
                <a:spcPts val="0"/>
              </a:spcAft>
              <a:buClr>
                <a:schemeClr val="lt1"/>
              </a:buClr>
              <a:buSzPts val="1200"/>
              <a:buChar char="○"/>
              <a:defRPr sz="1200">
                <a:solidFill>
                  <a:schemeClr val="lt1"/>
                </a:solidFill>
              </a:defRPr>
            </a:lvl2pPr>
            <a:lvl3pPr indent="-304800" lvl="2" marL="1371600">
              <a:spcBef>
                <a:spcPts val="1600"/>
              </a:spcBef>
              <a:spcAft>
                <a:spcPts val="0"/>
              </a:spcAft>
              <a:buClr>
                <a:schemeClr val="lt1"/>
              </a:buClr>
              <a:buSzPts val="1200"/>
              <a:buChar char="■"/>
              <a:defRPr sz="1200">
                <a:solidFill>
                  <a:schemeClr val="lt1"/>
                </a:solidFill>
              </a:defRPr>
            </a:lvl3pPr>
            <a:lvl4pPr indent="-304800" lvl="3" marL="1828800">
              <a:spcBef>
                <a:spcPts val="1600"/>
              </a:spcBef>
              <a:spcAft>
                <a:spcPts val="0"/>
              </a:spcAft>
              <a:buClr>
                <a:schemeClr val="lt1"/>
              </a:buClr>
              <a:buSzPts val="1200"/>
              <a:buChar char="●"/>
              <a:defRPr sz="1200">
                <a:solidFill>
                  <a:schemeClr val="lt1"/>
                </a:solidFill>
              </a:defRPr>
            </a:lvl4pPr>
            <a:lvl5pPr indent="-304800" lvl="4" marL="2286000">
              <a:spcBef>
                <a:spcPts val="1600"/>
              </a:spcBef>
              <a:spcAft>
                <a:spcPts val="0"/>
              </a:spcAft>
              <a:buClr>
                <a:schemeClr val="lt1"/>
              </a:buClr>
              <a:buSzPts val="1200"/>
              <a:buChar char="○"/>
              <a:defRPr sz="1200">
                <a:solidFill>
                  <a:schemeClr val="lt1"/>
                </a:solidFill>
              </a:defRPr>
            </a:lvl5pPr>
            <a:lvl6pPr indent="-304800" lvl="5" marL="2743200">
              <a:spcBef>
                <a:spcPts val="1600"/>
              </a:spcBef>
              <a:spcAft>
                <a:spcPts val="0"/>
              </a:spcAft>
              <a:buClr>
                <a:schemeClr val="lt1"/>
              </a:buClr>
              <a:buSzPts val="1200"/>
              <a:buChar char="■"/>
              <a:defRPr sz="1200">
                <a:solidFill>
                  <a:schemeClr val="lt1"/>
                </a:solidFill>
              </a:defRPr>
            </a:lvl6pPr>
            <a:lvl7pPr indent="-304800" lvl="6" marL="3200400">
              <a:spcBef>
                <a:spcPts val="1600"/>
              </a:spcBef>
              <a:spcAft>
                <a:spcPts val="0"/>
              </a:spcAft>
              <a:buClr>
                <a:schemeClr val="lt1"/>
              </a:buClr>
              <a:buSzPts val="1200"/>
              <a:buChar char="●"/>
              <a:defRPr sz="1200">
                <a:solidFill>
                  <a:schemeClr val="lt1"/>
                </a:solidFill>
              </a:defRPr>
            </a:lvl7pPr>
            <a:lvl8pPr indent="-304800" lvl="7" marL="3657600">
              <a:spcBef>
                <a:spcPts val="1600"/>
              </a:spcBef>
              <a:spcAft>
                <a:spcPts val="0"/>
              </a:spcAft>
              <a:buClr>
                <a:schemeClr val="lt1"/>
              </a:buClr>
              <a:buSzPts val="1200"/>
              <a:buChar char="○"/>
              <a:defRPr sz="1200">
                <a:solidFill>
                  <a:schemeClr val="lt1"/>
                </a:solidFill>
              </a:defRPr>
            </a:lvl8pPr>
            <a:lvl9pPr indent="-304800" lvl="8" marL="4114800">
              <a:spcBef>
                <a:spcPts val="1600"/>
              </a:spcBef>
              <a:spcAft>
                <a:spcPts val="1600"/>
              </a:spcAft>
              <a:buClr>
                <a:schemeClr val="lt1"/>
              </a:buClr>
              <a:buSzPts val="1200"/>
              <a:buChar char="■"/>
              <a:defRPr sz="1200">
                <a:solidFill>
                  <a:schemeClr val="lt1"/>
                </a:solidFill>
              </a:defRPr>
            </a:lvl9pPr>
          </a:lstStyle>
          <a:p/>
        </p:txBody>
      </p:sp>
      <p:sp>
        <p:nvSpPr>
          <p:cNvPr id="41" name="Google Shape;41;p7"/>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42" name="Shape 42"/>
        <p:cNvGrpSpPr/>
        <p:nvPr/>
      </p:nvGrpSpPr>
      <p:grpSpPr>
        <a:xfrm>
          <a:off x="0" y="0"/>
          <a:ext cx="0" cy="0"/>
          <a:chOff x="0" y="0"/>
          <a:chExt cx="0" cy="0"/>
        </a:xfrm>
      </p:grpSpPr>
      <p:sp>
        <p:nvSpPr>
          <p:cNvPr id="43" name="Google Shape;43;p8"/>
          <p:cNvSpPr txBox="1"/>
          <p:nvPr>
            <p:ph type="title"/>
          </p:nvPr>
        </p:nvSpPr>
        <p:spPr>
          <a:xfrm>
            <a:off x="490250" y="488250"/>
            <a:ext cx="62271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6000"/>
              <a:buNone/>
              <a:defRPr sz="6000"/>
            </a:lvl1pPr>
            <a:lvl2pPr lvl="1">
              <a:spcBef>
                <a:spcPts val="0"/>
              </a:spcBef>
              <a:spcAft>
                <a:spcPts val="0"/>
              </a:spcAft>
              <a:buSzPts val="6000"/>
              <a:buNone/>
              <a:defRPr sz="6000"/>
            </a:lvl2pPr>
            <a:lvl3pPr lvl="2">
              <a:spcBef>
                <a:spcPts val="0"/>
              </a:spcBef>
              <a:spcAft>
                <a:spcPts val="0"/>
              </a:spcAft>
              <a:buSzPts val="6000"/>
              <a:buNone/>
              <a:defRPr sz="6000"/>
            </a:lvl3pPr>
            <a:lvl4pPr lvl="3">
              <a:spcBef>
                <a:spcPts val="0"/>
              </a:spcBef>
              <a:spcAft>
                <a:spcPts val="0"/>
              </a:spcAft>
              <a:buSzPts val="6000"/>
              <a:buNone/>
              <a:defRPr sz="6000"/>
            </a:lvl4pPr>
            <a:lvl5pPr lvl="4">
              <a:spcBef>
                <a:spcPts val="0"/>
              </a:spcBef>
              <a:spcAft>
                <a:spcPts val="0"/>
              </a:spcAft>
              <a:buSzPts val="6000"/>
              <a:buNone/>
              <a:defRPr sz="6000"/>
            </a:lvl5pPr>
            <a:lvl6pPr lvl="5">
              <a:spcBef>
                <a:spcPts val="0"/>
              </a:spcBef>
              <a:spcAft>
                <a:spcPts val="0"/>
              </a:spcAft>
              <a:buSzPts val="6000"/>
              <a:buNone/>
              <a:defRPr sz="6000"/>
            </a:lvl6pPr>
            <a:lvl7pPr lvl="6">
              <a:spcBef>
                <a:spcPts val="0"/>
              </a:spcBef>
              <a:spcAft>
                <a:spcPts val="0"/>
              </a:spcAft>
              <a:buSzPts val="6000"/>
              <a:buNone/>
              <a:defRPr sz="6000"/>
            </a:lvl7pPr>
            <a:lvl8pPr lvl="7">
              <a:spcBef>
                <a:spcPts val="0"/>
              </a:spcBef>
              <a:spcAft>
                <a:spcPts val="0"/>
              </a:spcAft>
              <a:buSzPts val="6000"/>
              <a:buNone/>
              <a:defRPr sz="6000"/>
            </a:lvl8pPr>
            <a:lvl9pPr lvl="8">
              <a:spcBef>
                <a:spcPts val="0"/>
              </a:spcBef>
              <a:spcAft>
                <a:spcPts val="0"/>
              </a:spcAft>
              <a:buSzPts val="6000"/>
              <a:buNone/>
              <a:defRPr sz="6000"/>
            </a:lvl9pPr>
          </a:lstStyle>
          <a:p/>
        </p:txBody>
      </p:sp>
      <p:sp>
        <p:nvSpPr>
          <p:cNvPr id="44" name="Google Shape;44;p8"/>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5" name="Shape 45"/>
        <p:cNvGrpSpPr/>
        <p:nvPr/>
      </p:nvGrpSpPr>
      <p:grpSpPr>
        <a:xfrm>
          <a:off x="0" y="0"/>
          <a:ext cx="0" cy="0"/>
          <a:chOff x="0" y="0"/>
          <a:chExt cx="0" cy="0"/>
        </a:xfrm>
      </p:grpSpPr>
      <p:sp>
        <p:nvSpPr>
          <p:cNvPr id="46" name="Google Shape;46;p9"/>
          <p:cNvSpPr/>
          <p:nvPr/>
        </p:nvSpPr>
        <p:spPr>
          <a:xfrm flipH="1">
            <a:off x="0" y="0"/>
            <a:ext cx="4572000" cy="51435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 name="Google Shape;47;p9"/>
          <p:cNvSpPr/>
          <p:nvPr/>
        </p:nvSpPr>
        <p:spPr>
          <a:xfrm rot="5400000">
            <a:off x="1946425" y="2517750"/>
            <a:ext cx="51429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 name="Google Shape;48;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Clr>
                <a:schemeClr val="dk2"/>
              </a:buClr>
              <a:buSzPts val="4200"/>
              <a:buNone/>
              <a:defRPr sz="4200">
                <a:solidFill>
                  <a:schemeClr val="dk2"/>
                </a:solidFill>
              </a:defRPr>
            </a:lvl1pPr>
            <a:lvl2pPr lvl="1" algn="ctr">
              <a:spcBef>
                <a:spcPts val="0"/>
              </a:spcBef>
              <a:spcAft>
                <a:spcPts val="0"/>
              </a:spcAft>
              <a:buClr>
                <a:schemeClr val="dk2"/>
              </a:buClr>
              <a:buSzPts val="4200"/>
              <a:buNone/>
              <a:defRPr sz="4200">
                <a:solidFill>
                  <a:schemeClr val="dk2"/>
                </a:solidFill>
              </a:defRPr>
            </a:lvl2pPr>
            <a:lvl3pPr lvl="2" algn="ctr">
              <a:spcBef>
                <a:spcPts val="0"/>
              </a:spcBef>
              <a:spcAft>
                <a:spcPts val="0"/>
              </a:spcAft>
              <a:buClr>
                <a:schemeClr val="dk2"/>
              </a:buClr>
              <a:buSzPts val="4200"/>
              <a:buNone/>
              <a:defRPr sz="4200">
                <a:solidFill>
                  <a:schemeClr val="dk2"/>
                </a:solidFill>
              </a:defRPr>
            </a:lvl3pPr>
            <a:lvl4pPr lvl="3" algn="ctr">
              <a:spcBef>
                <a:spcPts val="0"/>
              </a:spcBef>
              <a:spcAft>
                <a:spcPts val="0"/>
              </a:spcAft>
              <a:buClr>
                <a:schemeClr val="dk2"/>
              </a:buClr>
              <a:buSzPts val="4200"/>
              <a:buNone/>
              <a:defRPr sz="4200">
                <a:solidFill>
                  <a:schemeClr val="dk2"/>
                </a:solidFill>
              </a:defRPr>
            </a:lvl4pPr>
            <a:lvl5pPr lvl="4" algn="ctr">
              <a:spcBef>
                <a:spcPts val="0"/>
              </a:spcBef>
              <a:spcAft>
                <a:spcPts val="0"/>
              </a:spcAft>
              <a:buClr>
                <a:schemeClr val="dk2"/>
              </a:buClr>
              <a:buSzPts val="4200"/>
              <a:buNone/>
              <a:defRPr sz="4200">
                <a:solidFill>
                  <a:schemeClr val="dk2"/>
                </a:solidFill>
              </a:defRPr>
            </a:lvl5pPr>
            <a:lvl6pPr lvl="5" algn="ctr">
              <a:spcBef>
                <a:spcPts val="0"/>
              </a:spcBef>
              <a:spcAft>
                <a:spcPts val="0"/>
              </a:spcAft>
              <a:buClr>
                <a:schemeClr val="dk2"/>
              </a:buClr>
              <a:buSzPts val="4200"/>
              <a:buNone/>
              <a:defRPr sz="4200">
                <a:solidFill>
                  <a:schemeClr val="dk2"/>
                </a:solidFill>
              </a:defRPr>
            </a:lvl6pPr>
            <a:lvl7pPr lvl="6" algn="ctr">
              <a:spcBef>
                <a:spcPts val="0"/>
              </a:spcBef>
              <a:spcAft>
                <a:spcPts val="0"/>
              </a:spcAft>
              <a:buClr>
                <a:schemeClr val="dk2"/>
              </a:buClr>
              <a:buSzPts val="4200"/>
              <a:buNone/>
              <a:defRPr sz="4200">
                <a:solidFill>
                  <a:schemeClr val="dk2"/>
                </a:solidFill>
              </a:defRPr>
            </a:lvl7pPr>
            <a:lvl8pPr lvl="7" algn="ctr">
              <a:spcBef>
                <a:spcPts val="0"/>
              </a:spcBef>
              <a:spcAft>
                <a:spcPts val="0"/>
              </a:spcAft>
              <a:buClr>
                <a:schemeClr val="dk2"/>
              </a:buClr>
              <a:buSzPts val="4200"/>
              <a:buNone/>
              <a:defRPr sz="4200">
                <a:solidFill>
                  <a:schemeClr val="dk2"/>
                </a:solidFill>
              </a:defRPr>
            </a:lvl8pPr>
            <a:lvl9pPr lvl="8" algn="ctr">
              <a:spcBef>
                <a:spcPts val="0"/>
              </a:spcBef>
              <a:spcAft>
                <a:spcPts val="0"/>
              </a:spcAft>
              <a:buClr>
                <a:schemeClr val="dk2"/>
              </a:buClr>
              <a:buSzPts val="4200"/>
              <a:buNone/>
              <a:defRPr sz="4200">
                <a:solidFill>
                  <a:schemeClr val="dk2"/>
                </a:solidFill>
              </a:defRPr>
            </a:lvl9pPr>
          </a:lstStyle>
          <a:p/>
        </p:txBody>
      </p:sp>
      <p:sp>
        <p:nvSpPr>
          <p:cNvPr id="49" name="Google Shape;49;p9"/>
          <p:cNvSpPr txBox="1"/>
          <p:nvPr>
            <p:ph idx="1" type="subTitle"/>
          </p:nvPr>
        </p:nvSpPr>
        <p:spPr>
          <a:xfrm>
            <a:off x="265500" y="2779467"/>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50" name="Google Shape;50;p9"/>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1600"/>
              </a:spcBef>
              <a:spcAft>
                <a:spcPts val="0"/>
              </a:spcAft>
              <a:buClr>
                <a:schemeClr val="lt1"/>
              </a:buClr>
              <a:buSzPts val="1400"/>
              <a:buChar char="○"/>
              <a:defRPr>
                <a:solidFill>
                  <a:schemeClr val="lt1"/>
                </a:solidFill>
              </a:defRPr>
            </a:lvl2pPr>
            <a:lvl3pPr indent="-317500" lvl="2" marL="1371600">
              <a:spcBef>
                <a:spcPts val="1600"/>
              </a:spcBef>
              <a:spcAft>
                <a:spcPts val="0"/>
              </a:spcAft>
              <a:buClr>
                <a:schemeClr val="lt1"/>
              </a:buClr>
              <a:buSzPts val="1400"/>
              <a:buChar char="■"/>
              <a:defRPr>
                <a:solidFill>
                  <a:schemeClr val="lt1"/>
                </a:solidFill>
              </a:defRPr>
            </a:lvl3pPr>
            <a:lvl4pPr indent="-317500" lvl="3" marL="1828800">
              <a:spcBef>
                <a:spcPts val="1600"/>
              </a:spcBef>
              <a:spcAft>
                <a:spcPts val="0"/>
              </a:spcAft>
              <a:buClr>
                <a:schemeClr val="lt1"/>
              </a:buClr>
              <a:buSzPts val="1400"/>
              <a:buChar char="●"/>
              <a:defRPr>
                <a:solidFill>
                  <a:schemeClr val="lt1"/>
                </a:solidFill>
              </a:defRPr>
            </a:lvl4pPr>
            <a:lvl5pPr indent="-317500" lvl="4" marL="2286000">
              <a:spcBef>
                <a:spcPts val="1600"/>
              </a:spcBef>
              <a:spcAft>
                <a:spcPts val="0"/>
              </a:spcAft>
              <a:buClr>
                <a:schemeClr val="lt1"/>
              </a:buClr>
              <a:buSzPts val="1400"/>
              <a:buChar char="○"/>
              <a:defRPr>
                <a:solidFill>
                  <a:schemeClr val="lt1"/>
                </a:solidFill>
              </a:defRPr>
            </a:lvl5pPr>
            <a:lvl6pPr indent="-317500" lvl="5" marL="2743200">
              <a:spcBef>
                <a:spcPts val="1600"/>
              </a:spcBef>
              <a:spcAft>
                <a:spcPts val="0"/>
              </a:spcAft>
              <a:buClr>
                <a:schemeClr val="lt1"/>
              </a:buClr>
              <a:buSzPts val="1400"/>
              <a:buChar char="■"/>
              <a:defRPr>
                <a:solidFill>
                  <a:schemeClr val="lt1"/>
                </a:solidFill>
              </a:defRPr>
            </a:lvl6pPr>
            <a:lvl7pPr indent="-317500" lvl="6" marL="3200400">
              <a:spcBef>
                <a:spcPts val="1600"/>
              </a:spcBef>
              <a:spcAft>
                <a:spcPts val="0"/>
              </a:spcAft>
              <a:buClr>
                <a:schemeClr val="lt1"/>
              </a:buClr>
              <a:buSzPts val="1400"/>
              <a:buChar char="●"/>
              <a:defRPr>
                <a:solidFill>
                  <a:schemeClr val="lt1"/>
                </a:solidFill>
              </a:defRPr>
            </a:lvl7pPr>
            <a:lvl8pPr indent="-317500" lvl="7" marL="3657600">
              <a:spcBef>
                <a:spcPts val="1600"/>
              </a:spcBef>
              <a:spcAft>
                <a:spcPts val="0"/>
              </a:spcAft>
              <a:buClr>
                <a:schemeClr val="lt1"/>
              </a:buClr>
              <a:buSzPts val="1400"/>
              <a:buChar char="○"/>
              <a:defRPr>
                <a:solidFill>
                  <a:schemeClr val="lt1"/>
                </a:solidFill>
              </a:defRPr>
            </a:lvl8pPr>
            <a:lvl9pPr indent="-317500" lvl="8" marL="4114800">
              <a:spcBef>
                <a:spcPts val="1600"/>
              </a:spcBef>
              <a:spcAft>
                <a:spcPts val="1600"/>
              </a:spcAft>
              <a:buClr>
                <a:schemeClr val="lt1"/>
              </a:buClr>
              <a:buSzPts val="1400"/>
              <a:buChar char="■"/>
              <a:defRPr>
                <a:solidFill>
                  <a:schemeClr val="lt1"/>
                </a:solidFill>
              </a:defRPr>
            </a:lvl9pPr>
          </a:lstStyle>
          <a:p/>
        </p:txBody>
      </p:sp>
      <p:sp>
        <p:nvSpPr>
          <p:cNvPr id="51" name="Google Shape;51;p9"/>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52" name="Shape 52"/>
        <p:cNvGrpSpPr/>
        <p:nvPr/>
      </p:nvGrpSpPr>
      <p:grpSpPr>
        <a:xfrm>
          <a:off x="0" y="0"/>
          <a:ext cx="0" cy="0"/>
          <a:chOff x="0" y="0"/>
          <a:chExt cx="0" cy="0"/>
        </a:xfrm>
      </p:grpSpPr>
      <p:sp>
        <p:nvSpPr>
          <p:cNvPr id="53" name="Google Shape;53;p10"/>
          <p:cNvSpPr txBox="1"/>
          <p:nvPr/>
        </p:nvSpPr>
        <p:spPr>
          <a:xfrm flipH="1" rot="10800000">
            <a:off x="0" y="0"/>
            <a:ext cx="9144000" cy="46959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 name="Google Shape;54;p10"/>
          <p:cNvSpPr/>
          <p:nvPr/>
        </p:nvSpPr>
        <p:spPr>
          <a:xfrm flipH="1" rot="10800000">
            <a:off x="0" y="4622725"/>
            <a:ext cx="9144000" cy="741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 name="Google Shape;55;p10"/>
          <p:cNvSpPr txBox="1"/>
          <p:nvPr>
            <p:ph idx="1" type="body"/>
          </p:nvPr>
        </p:nvSpPr>
        <p:spPr>
          <a:xfrm>
            <a:off x="57150" y="4696825"/>
            <a:ext cx="8382000" cy="4467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Clr>
                <a:schemeClr val="lt1"/>
              </a:buClr>
              <a:buSzPts val="1200"/>
              <a:buNone/>
              <a:defRPr sz="1200">
                <a:solidFill>
                  <a:schemeClr val="lt1"/>
                </a:solidFill>
              </a:defRPr>
            </a:lvl1pPr>
          </a:lstStyle>
          <a:p/>
        </p:txBody>
      </p:sp>
      <p:sp>
        <p:nvSpPr>
          <p:cNvPr id="56" name="Google Shape;56;p10"/>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material">
    <p:bg>
      <p:bgPr>
        <a:solidFill>
          <a:schemeClr val="dk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471900" y="738725"/>
            <a:ext cx="8222100" cy="767700"/>
          </a:xfrm>
          <a:prstGeom prst="rect">
            <a:avLst/>
          </a:prstGeom>
          <a:noFill/>
          <a:ln>
            <a:noFill/>
          </a:ln>
        </p:spPr>
        <p:txBody>
          <a:bodyPr anchorCtr="0" anchor="b" bIns="91425" lIns="91425" spcFirstLastPara="1" rIns="91425" wrap="square" tIns="91425">
            <a:noAutofit/>
          </a:bodyPr>
          <a:lstStyle>
            <a:lvl1pPr lvl="0">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1pPr>
            <a:lvl2pPr lvl="1">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2pPr>
            <a:lvl3pPr lvl="2">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3pPr>
            <a:lvl4pPr lvl="3">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4pPr>
            <a:lvl5pPr lvl="4">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5pPr>
            <a:lvl6pPr lvl="5">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6pPr>
            <a:lvl7pPr lvl="6">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7pPr>
            <a:lvl8pPr lvl="7">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8pPr>
            <a:lvl9pPr lvl="8">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9pPr>
          </a:lstStyle>
          <a:p/>
        </p:txBody>
      </p:sp>
      <p:sp>
        <p:nvSpPr>
          <p:cNvPr id="7" name="Google Shape;7;p1"/>
          <p:cNvSpPr txBox="1"/>
          <p:nvPr>
            <p:ph idx="1" type="body"/>
          </p:nvPr>
        </p:nvSpPr>
        <p:spPr>
          <a:xfrm>
            <a:off x="471900" y="1919075"/>
            <a:ext cx="8222100" cy="27102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lt2"/>
              </a:buClr>
              <a:buSzPts val="1800"/>
              <a:buFont typeface="Roboto"/>
              <a:buChar char="●"/>
              <a:defRPr sz="1800">
                <a:solidFill>
                  <a:schemeClr val="lt2"/>
                </a:solidFill>
                <a:latin typeface="Roboto"/>
                <a:ea typeface="Roboto"/>
                <a:cs typeface="Roboto"/>
                <a:sym typeface="Roboto"/>
              </a:defRPr>
            </a:lvl1pPr>
            <a:lvl2pPr indent="-317500" lvl="1" marL="9144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2pPr>
            <a:lvl3pPr indent="-317500" lvl="2" marL="13716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3pPr>
            <a:lvl4pPr indent="-317500" lvl="3" marL="18288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4pPr>
            <a:lvl5pPr indent="-317500" lvl="4" marL="22860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5pPr>
            <a:lvl6pPr indent="-317500" lvl="5" marL="27432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6pPr>
            <a:lvl7pPr indent="-317500" lvl="6" marL="32004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7pPr>
            <a:lvl8pPr indent="-317500" lvl="7" marL="36576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8pPr>
            <a:lvl9pPr indent="-317500" lvl="8" marL="4114800">
              <a:lnSpc>
                <a:spcPct val="115000"/>
              </a:lnSpc>
              <a:spcBef>
                <a:spcPts val="1600"/>
              </a:spcBef>
              <a:spcAft>
                <a:spcPts val="1600"/>
              </a:spcAft>
              <a:buClr>
                <a:schemeClr val="lt2"/>
              </a:buClr>
              <a:buSzPts val="1400"/>
              <a:buFont typeface="Roboto"/>
              <a:buChar char="■"/>
              <a:defRPr>
                <a:solidFill>
                  <a:schemeClr val="lt2"/>
                </a:solidFill>
                <a:latin typeface="Roboto"/>
                <a:ea typeface="Roboto"/>
                <a:cs typeface="Roboto"/>
                <a:sym typeface="Roboto"/>
              </a:defRPr>
            </a:lvl9pPr>
          </a:lstStyle>
          <a:p/>
        </p:txBody>
      </p:sp>
      <p:sp>
        <p:nvSpPr>
          <p:cNvPr id="8" name="Google Shape;8;p1"/>
          <p:cNvSpPr txBox="1"/>
          <p:nvPr>
            <p:ph idx="12" type="sldNum"/>
          </p:nvPr>
        </p:nvSpPr>
        <p:spPr>
          <a:xfrm>
            <a:off x="8523541" y="4695623"/>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lt2"/>
                </a:solidFill>
                <a:latin typeface="Roboto"/>
                <a:ea typeface="Roboto"/>
                <a:cs typeface="Roboto"/>
                <a:sym typeface="Roboto"/>
              </a:defRPr>
            </a:lvl1pPr>
            <a:lvl2pPr lvl="1" algn="r">
              <a:buNone/>
              <a:defRPr sz="1000">
                <a:solidFill>
                  <a:schemeClr val="lt2"/>
                </a:solidFill>
                <a:latin typeface="Roboto"/>
                <a:ea typeface="Roboto"/>
                <a:cs typeface="Roboto"/>
                <a:sym typeface="Roboto"/>
              </a:defRPr>
            </a:lvl2pPr>
            <a:lvl3pPr lvl="2" algn="r">
              <a:buNone/>
              <a:defRPr sz="1000">
                <a:solidFill>
                  <a:schemeClr val="lt2"/>
                </a:solidFill>
                <a:latin typeface="Roboto"/>
                <a:ea typeface="Roboto"/>
                <a:cs typeface="Roboto"/>
                <a:sym typeface="Roboto"/>
              </a:defRPr>
            </a:lvl3pPr>
            <a:lvl4pPr lvl="3" algn="r">
              <a:buNone/>
              <a:defRPr sz="1000">
                <a:solidFill>
                  <a:schemeClr val="lt2"/>
                </a:solidFill>
                <a:latin typeface="Roboto"/>
                <a:ea typeface="Roboto"/>
                <a:cs typeface="Roboto"/>
                <a:sym typeface="Roboto"/>
              </a:defRPr>
            </a:lvl4pPr>
            <a:lvl5pPr lvl="4" algn="r">
              <a:buNone/>
              <a:defRPr sz="1000">
                <a:solidFill>
                  <a:schemeClr val="lt2"/>
                </a:solidFill>
                <a:latin typeface="Roboto"/>
                <a:ea typeface="Roboto"/>
                <a:cs typeface="Roboto"/>
                <a:sym typeface="Roboto"/>
              </a:defRPr>
            </a:lvl5pPr>
            <a:lvl6pPr lvl="5" algn="r">
              <a:buNone/>
              <a:defRPr sz="1000">
                <a:solidFill>
                  <a:schemeClr val="lt2"/>
                </a:solidFill>
                <a:latin typeface="Roboto"/>
                <a:ea typeface="Roboto"/>
                <a:cs typeface="Roboto"/>
                <a:sym typeface="Roboto"/>
              </a:defRPr>
            </a:lvl6pPr>
            <a:lvl7pPr lvl="6" algn="r">
              <a:buNone/>
              <a:defRPr sz="1000">
                <a:solidFill>
                  <a:schemeClr val="lt2"/>
                </a:solidFill>
                <a:latin typeface="Roboto"/>
                <a:ea typeface="Roboto"/>
                <a:cs typeface="Roboto"/>
                <a:sym typeface="Roboto"/>
              </a:defRPr>
            </a:lvl7pPr>
            <a:lvl8pPr lvl="7" algn="r">
              <a:buNone/>
              <a:defRPr sz="1000">
                <a:solidFill>
                  <a:schemeClr val="lt2"/>
                </a:solidFill>
                <a:latin typeface="Roboto"/>
                <a:ea typeface="Roboto"/>
                <a:cs typeface="Roboto"/>
                <a:sym typeface="Roboto"/>
              </a:defRPr>
            </a:lvl8pPr>
            <a:lvl9pPr lvl="8" algn="r">
              <a:buNone/>
              <a:defRPr sz="1000">
                <a:solidFill>
                  <a:schemeClr val="lt2"/>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6.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1.xml"/><Relationship Id="rId3" Type="http://schemas.openxmlformats.org/officeDocument/2006/relationships/image" Target="../media/image3.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2.xml"/><Relationship Id="rId3" Type="http://schemas.openxmlformats.org/officeDocument/2006/relationships/image" Target="../media/image1.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9.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7.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hyperlink" Target="http://www.youtube.com/watch?v=9siwWlAuNGE" TargetMode="External"/><Relationship Id="rId4" Type="http://schemas.openxmlformats.org/officeDocument/2006/relationships/image" Target="../media/image2.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8.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hyperlink" Target="https://www.frontiersin.org/articles/10.3389/fcomm.2020.00039/full" TargetMode="External"/><Relationship Id="rId4" Type="http://schemas.openxmlformats.org/officeDocument/2006/relationships/hyperlink" Target="https://doi.org/10.1007/s12103-020-09545-1" TargetMode="External"/><Relationship Id="rId5" Type="http://schemas.openxmlformats.org/officeDocument/2006/relationships/hyperlink" Target="http://www.pewresearch.org/fact-tank/2020/09/10/key-facts-about-u-s-latinos-for-national-"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xml"/><Relationship Id="rId3" Type="http://schemas.openxmlformats.org/officeDocument/2006/relationships/image" Target="../media/image11.jp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0.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 name="Shape 66"/>
        <p:cNvGrpSpPr/>
        <p:nvPr/>
      </p:nvGrpSpPr>
      <p:grpSpPr>
        <a:xfrm>
          <a:off x="0" y="0"/>
          <a:ext cx="0" cy="0"/>
          <a:chOff x="0" y="0"/>
          <a:chExt cx="0" cy="0"/>
        </a:xfrm>
      </p:grpSpPr>
      <p:sp>
        <p:nvSpPr>
          <p:cNvPr id="67" name="Google Shape;67;p13"/>
          <p:cNvSpPr txBox="1"/>
          <p:nvPr>
            <p:ph type="ctrTitle"/>
          </p:nvPr>
        </p:nvSpPr>
        <p:spPr>
          <a:xfrm>
            <a:off x="390525" y="800675"/>
            <a:ext cx="8222100" cy="19524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4700">
                <a:latin typeface="Playfair Display"/>
                <a:ea typeface="Playfair Display"/>
                <a:cs typeface="Playfair Display"/>
                <a:sym typeface="Playfair Display"/>
              </a:rPr>
              <a:t>Racism Against Minorities in     New York City </a:t>
            </a:r>
            <a:endParaRPr sz="4700">
              <a:latin typeface="Playfair Display"/>
              <a:ea typeface="Playfair Display"/>
              <a:cs typeface="Playfair Display"/>
              <a:sym typeface="Playfair Display"/>
            </a:endParaRPr>
          </a:p>
        </p:txBody>
      </p:sp>
      <p:sp>
        <p:nvSpPr>
          <p:cNvPr id="68" name="Google Shape;68;p13"/>
          <p:cNvSpPr txBox="1"/>
          <p:nvPr>
            <p:ph idx="1" type="subTitle"/>
          </p:nvPr>
        </p:nvSpPr>
        <p:spPr>
          <a:xfrm>
            <a:off x="259975" y="3354812"/>
            <a:ext cx="8222100" cy="1536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400">
                <a:latin typeface="Playfair Display"/>
                <a:ea typeface="Playfair Display"/>
                <a:cs typeface="Playfair Display"/>
                <a:sym typeface="Playfair Display"/>
              </a:rPr>
              <a:t>Gabriella Vaitzman</a:t>
            </a:r>
            <a:endParaRPr sz="2400">
              <a:latin typeface="Playfair Display"/>
              <a:ea typeface="Playfair Display"/>
              <a:cs typeface="Playfair Display"/>
              <a:sym typeface="Playfair Display"/>
            </a:endParaRPr>
          </a:p>
          <a:p>
            <a:pPr indent="0" lvl="0" marL="0" rtl="0" algn="l">
              <a:spcBef>
                <a:spcPts val="0"/>
              </a:spcBef>
              <a:spcAft>
                <a:spcPts val="0"/>
              </a:spcAft>
              <a:buNone/>
            </a:pPr>
            <a:r>
              <a:rPr lang="en" sz="2400">
                <a:latin typeface="Playfair Display"/>
                <a:ea typeface="Playfair Display"/>
                <a:cs typeface="Playfair Display"/>
                <a:sym typeface="Playfair Display"/>
              </a:rPr>
              <a:t>Karina Salas</a:t>
            </a:r>
            <a:endParaRPr sz="2400">
              <a:latin typeface="Playfair Display"/>
              <a:ea typeface="Playfair Display"/>
              <a:cs typeface="Playfair Display"/>
              <a:sym typeface="Playfair Display"/>
            </a:endParaRPr>
          </a:p>
          <a:p>
            <a:pPr indent="0" lvl="0" marL="0" rtl="0" algn="l">
              <a:spcBef>
                <a:spcPts val="0"/>
              </a:spcBef>
              <a:spcAft>
                <a:spcPts val="0"/>
              </a:spcAft>
              <a:buNone/>
            </a:pPr>
            <a:r>
              <a:rPr lang="en" sz="2400">
                <a:latin typeface="Playfair Display"/>
                <a:ea typeface="Playfair Display"/>
                <a:cs typeface="Playfair Display"/>
                <a:sym typeface="Playfair Display"/>
              </a:rPr>
              <a:t>Helen Ogunleye</a:t>
            </a:r>
            <a:endParaRPr sz="2400">
              <a:latin typeface="Playfair Display"/>
              <a:ea typeface="Playfair Display"/>
              <a:cs typeface="Playfair Display"/>
              <a:sym typeface="Playfair Display"/>
            </a:endParaRPr>
          </a:p>
          <a:p>
            <a:pPr indent="0" lvl="0" marL="0" rtl="0" algn="l">
              <a:spcBef>
                <a:spcPts val="0"/>
              </a:spcBef>
              <a:spcAft>
                <a:spcPts val="0"/>
              </a:spcAft>
              <a:buNone/>
            </a:pPr>
            <a:r>
              <a:rPr lang="en" sz="2400">
                <a:latin typeface="Playfair Display"/>
                <a:ea typeface="Playfair Display"/>
                <a:cs typeface="Playfair Display"/>
                <a:sym typeface="Playfair Display"/>
              </a:rPr>
              <a:t>Diane Bazar</a:t>
            </a:r>
            <a:endParaRPr sz="2400">
              <a:latin typeface="Playfair Display"/>
              <a:ea typeface="Playfair Display"/>
              <a:cs typeface="Playfair Display"/>
              <a:sym typeface="Playfair Display"/>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 name="Shape 123"/>
        <p:cNvGrpSpPr/>
        <p:nvPr/>
      </p:nvGrpSpPr>
      <p:grpSpPr>
        <a:xfrm>
          <a:off x="0" y="0"/>
          <a:ext cx="0" cy="0"/>
          <a:chOff x="0" y="0"/>
          <a:chExt cx="0" cy="0"/>
        </a:xfrm>
      </p:grpSpPr>
      <p:sp>
        <p:nvSpPr>
          <p:cNvPr id="124" name="Google Shape;124;p22"/>
          <p:cNvSpPr txBox="1"/>
          <p:nvPr>
            <p:ph type="title"/>
          </p:nvPr>
        </p:nvSpPr>
        <p:spPr>
          <a:xfrm>
            <a:off x="-165350" y="87025"/>
            <a:ext cx="9614100" cy="8790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3600"/>
              <a:t>Discrimination against Hispanic and Latinx Communities </a:t>
            </a:r>
            <a:endParaRPr sz="3600"/>
          </a:p>
        </p:txBody>
      </p:sp>
      <p:pic>
        <p:nvPicPr>
          <p:cNvPr descr="Five Things to Know About Hispanic Heritage Month – NBC New York" id="125" name="Google Shape;125;p22"/>
          <p:cNvPicPr preferRelativeResize="0"/>
          <p:nvPr/>
        </p:nvPicPr>
        <p:blipFill>
          <a:blip r:embed="rId3">
            <a:alphaModFix/>
          </a:blip>
          <a:stretch>
            <a:fillRect/>
          </a:stretch>
        </p:blipFill>
        <p:spPr>
          <a:xfrm>
            <a:off x="1053075" y="1209700"/>
            <a:ext cx="6553375" cy="355955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 name="Shape 129"/>
        <p:cNvGrpSpPr/>
        <p:nvPr/>
      </p:nvGrpSpPr>
      <p:grpSpPr>
        <a:xfrm>
          <a:off x="0" y="0"/>
          <a:ext cx="0" cy="0"/>
          <a:chOff x="0" y="0"/>
          <a:chExt cx="0" cy="0"/>
        </a:xfrm>
      </p:grpSpPr>
      <p:sp>
        <p:nvSpPr>
          <p:cNvPr id="130" name="Google Shape;130;p23"/>
          <p:cNvSpPr txBox="1"/>
          <p:nvPr>
            <p:ph type="title"/>
          </p:nvPr>
        </p:nvSpPr>
        <p:spPr>
          <a:xfrm>
            <a:off x="98250" y="16350"/>
            <a:ext cx="8826600" cy="602700"/>
          </a:xfrm>
          <a:prstGeom prst="rect">
            <a:avLst/>
          </a:prstGeom>
        </p:spPr>
        <p:txBody>
          <a:bodyPr anchorCtr="0" anchor="ctr" bIns="91425" lIns="91425" spcFirstLastPara="1" rIns="91425" wrap="square" tIns="91425">
            <a:noAutofit/>
          </a:bodyPr>
          <a:lstStyle/>
          <a:p>
            <a:pPr indent="457200" lvl="0" marL="0" rtl="0" algn="l">
              <a:spcBef>
                <a:spcPts val="0"/>
              </a:spcBef>
              <a:spcAft>
                <a:spcPts val="0"/>
              </a:spcAft>
              <a:buNone/>
            </a:pPr>
            <a:r>
              <a:rPr lang="en" sz="3200"/>
              <a:t>Hispanic and Latino Americans in the U.S</a:t>
            </a:r>
            <a:endParaRPr/>
          </a:p>
        </p:txBody>
      </p:sp>
      <p:sp>
        <p:nvSpPr>
          <p:cNvPr id="131" name="Google Shape;131;p23"/>
          <p:cNvSpPr txBox="1"/>
          <p:nvPr/>
        </p:nvSpPr>
        <p:spPr>
          <a:xfrm>
            <a:off x="-171525" y="619050"/>
            <a:ext cx="6307200" cy="4856100"/>
          </a:xfrm>
          <a:prstGeom prst="rect">
            <a:avLst/>
          </a:prstGeom>
          <a:noFill/>
          <a:ln>
            <a:noFill/>
          </a:ln>
        </p:spPr>
        <p:txBody>
          <a:bodyPr anchorCtr="0" anchor="t" bIns="91425" lIns="91425" spcFirstLastPara="1" rIns="91425" wrap="square" tIns="91425">
            <a:noAutofit/>
          </a:bodyPr>
          <a:lstStyle/>
          <a:p>
            <a:pPr indent="-342900" lvl="0" marL="457200" rtl="0" algn="l">
              <a:lnSpc>
                <a:spcPct val="150000"/>
              </a:lnSpc>
              <a:spcBef>
                <a:spcPts val="0"/>
              </a:spcBef>
              <a:spcAft>
                <a:spcPts val="0"/>
              </a:spcAft>
              <a:buClr>
                <a:srgbClr val="000000"/>
              </a:buClr>
              <a:buSzPts val="1800"/>
              <a:buFont typeface="Georgia"/>
              <a:buChar char="●"/>
            </a:pPr>
            <a:r>
              <a:rPr lang="en" sz="1800">
                <a:latin typeface="Georgia"/>
                <a:ea typeface="Georgia"/>
                <a:cs typeface="Georgia"/>
                <a:sym typeface="Georgia"/>
              </a:rPr>
              <a:t>According to PEW research, Hispanics are the nation’s second-fastest-growing racial or ethnic group after Asian Americans.</a:t>
            </a:r>
            <a:endParaRPr sz="1800">
              <a:latin typeface="Georgia"/>
              <a:ea typeface="Georgia"/>
              <a:cs typeface="Georgia"/>
              <a:sym typeface="Georgia"/>
            </a:endParaRPr>
          </a:p>
          <a:p>
            <a:pPr indent="-342900" lvl="0" marL="457200" rtl="0" algn="l">
              <a:lnSpc>
                <a:spcPct val="150000"/>
              </a:lnSpc>
              <a:spcBef>
                <a:spcPts val="0"/>
              </a:spcBef>
              <a:spcAft>
                <a:spcPts val="0"/>
              </a:spcAft>
              <a:buClr>
                <a:srgbClr val="000000"/>
              </a:buClr>
              <a:buSzPts val="1800"/>
              <a:buFont typeface="Georgia"/>
              <a:buChar char="●"/>
            </a:pPr>
            <a:r>
              <a:rPr lang="en" sz="1800">
                <a:latin typeface="Georgia"/>
                <a:ea typeface="Georgia"/>
                <a:cs typeface="Georgia"/>
                <a:sym typeface="Georgia"/>
              </a:rPr>
              <a:t>Overall, about a quarter of Latinos (24%) say someone has discriminated against them or treated them unfairly because of their background</a:t>
            </a:r>
            <a:endParaRPr sz="1800">
              <a:latin typeface="Georgia"/>
              <a:ea typeface="Georgia"/>
              <a:cs typeface="Georgia"/>
              <a:sym typeface="Georgia"/>
            </a:endParaRPr>
          </a:p>
          <a:p>
            <a:pPr indent="-342900" lvl="0" marL="457200" rtl="0" algn="l">
              <a:lnSpc>
                <a:spcPct val="150000"/>
              </a:lnSpc>
              <a:spcBef>
                <a:spcPts val="0"/>
              </a:spcBef>
              <a:spcAft>
                <a:spcPts val="0"/>
              </a:spcAft>
              <a:buClr>
                <a:srgbClr val="000000"/>
              </a:buClr>
              <a:buSzPts val="1800"/>
              <a:buFont typeface="Georgia"/>
              <a:buChar char="●"/>
            </a:pPr>
            <a:r>
              <a:rPr lang="en" sz="1800">
                <a:latin typeface="Georgia"/>
                <a:ea typeface="Georgia"/>
                <a:cs typeface="Georgia"/>
                <a:sym typeface="Georgia"/>
              </a:rPr>
              <a:t>22% say someone has criticized them for speaking Spanish in public. </a:t>
            </a:r>
            <a:endParaRPr sz="1800">
              <a:latin typeface="Georgia"/>
              <a:ea typeface="Georgia"/>
              <a:cs typeface="Georgia"/>
              <a:sym typeface="Georgia"/>
            </a:endParaRPr>
          </a:p>
          <a:p>
            <a:pPr indent="-342900" lvl="0" marL="457200" rtl="0" algn="l">
              <a:lnSpc>
                <a:spcPct val="150000"/>
              </a:lnSpc>
              <a:spcBef>
                <a:spcPts val="0"/>
              </a:spcBef>
              <a:spcAft>
                <a:spcPts val="0"/>
              </a:spcAft>
              <a:buClr>
                <a:srgbClr val="000000"/>
              </a:buClr>
              <a:buSzPts val="1800"/>
              <a:buFont typeface="Georgia"/>
              <a:buChar char="●"/>
            </a:pPr>
            <a:r>
              <a:rPr lang="en" sz="1800">
                <a:latin typeface="Georgia"/>
                <a:ea typeface="Georgia"/>
                <a:cs typeface="Georgia"/>
                <a:sym typeface="Georgia"/>
              </a:rPr>
              <a:t>About 20% say they have been told to go back to their home country, and about</a:t>
            </a:r>
            <a:endParaRPr sz="1800">
              <a:latin typeface="Georgia"/>
              <a:ea typeface="Georgia"/>
              <a:cs typeface="Georgia"/>
              <a:sym typeface="Georgia"/>
            </a:endParaRPr>
          </a:p>
          <a:p>
            <a:pPr indent="-342900" lvl="0" marL="457200" rtl="0" algn="l">
              <a:lnSpc>
                <a:spcPct val="150000"/>
              </a:lnSpc>
              <a:spcBef>
                <a:spcPts val="0"/>
              </a:spcBef>
              <a:spcAft>
                <a:spcPts val="0"/>
              </a:spcAft>
              <a:buClr>
                <a:srgbClr val="000000"/>
              </a:buClr>
              <a:buSzPts val="1800"/>
              <a:buFont typeface="Georgia"/>
              <a:buChar char="●"/>
            </a:pPr>
            <a:r>
              <a:rPr lang="en" sz="1800">
                <a:latin typeface="Georgia"/>
                <a:ea typeface="Georgia"/>
                <a:cs typeface="Georgia"/>
                <a:sym typeface="Georgia"/>
              </a:rPr>
              <a:t> 16% say they have been called offensive names.</a:t>
            </a:r>
            <a:endParaRPr sz="1800">
              <a:latin typeface="Georgia"/>
              <a:ea typeface="Georgia"/>
              <a:cs typeface="Georgia"/>
              <a:sym typeface="Georgia"/>
            </a:endParaRPr>
          </a:p>
        </p:txBody>
      </p:sp>
      <p:pic>
        <p:nvPicPr>
          <p:cNvPr descr="Racism, not a lack of assimilation, is the real problem facing Latinos in  America" id="132" name="Google Shape;132;p23"/>
          <p:cNvPicPr preferRelativeResize="0"/>
          <p:nvPr/>
        </p:nvPicPr>
        <p:blipFill>
          <a:blip r:embed="rId3">
            <a:alphaModFix/>
          </a:blip>
          <a:stretch>
            <a:fillRect/>
          </a:stretch>
        </p:blipFill>
        <p:spPr>
          <a:xfrm>
            <a:off x="6066025" y="1366375"/>
            <a:ext cx="3077975" cy="301862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 name="Shape 136"/>
        <p:cNvGrpSpPr/>
        <p:nvPr/>
      </p:nvGrpSpPr>
      <p:grpSpPr>
        <a:xfrm>
          <a:off x="0" y="0"/>
          <a:ext cx="0" cy="0"/>
          <a:chOff x="0" y="0"/>
          <a:chExt cx="0" cy="0"/>
        </a:xfrm>
      </p:grpSpPr>
      <p:sp>
        <p:nvSpPr>
          <p:cNvPr id="137" name="Google Shape;137;p24"/>
          <p:cNvSpPr txBox="1"/>
          <p:nvPr>
            <p:ph type="title"/>
          </p:nvPr>
        </p:nvSpPr>
        <p:spPr>
          <a:xfrm>
            <a:off x="98250" y="16350"/>
            <a:ext cx="8826600" cy="602700"/>
          </a:xfrm>
          <a:prstGeom prst="rect">
            <a:avLst/>
          </a:prstGeom>
        </p:spPr>
        <p:txBody>
          <a:bodyPr anchorCtr="0" anchor="ctr" bIns="91425" lIns="91425" spcFirstLastPara="1" rIns="91425" wrap="square" tIns="91425">
            <a:noAutofit/>
          </a:bodyPr>
          <a:lstStyle/>
          <a:p>
            <a:pPr indent="457200" lvl="0" marL="1828800" rtl="0" algn="l">
              <a:spcBef>
                <a:spcPts val="0"/>
              </a:spcBef>
              <a:spcAft>
                <a:spcPts val="0"/>
              </a:spcAft>
              <a:buNone/>
            </a:pPr>
            <a:r>
              <a:rPr lang="en" sz="3200"/>
              <a:t>HISPANICS IN NEW YORK</a:t>
            </a:r>
            <a:endParaRPr/>
          </a:p>
        </p:txBody>
      </p:sp>
      <p:sp>
        <p:nvSpPr>
          <p:cNvPr id="138" name="Google Shape;138;p24"/>
          <p:cNvSpPr txBox="1"/>
          <p:nvPr/>
        </p:nvSpPr>
        <p:spPr>
          <a:xfrm>
            <a:off x="-112100" y="787275"/>
            <a:ext cx="4758000" cy="4608300"/>
          </a:xfrm>
          <a:prstGeom prst="rect">
            <a:avLst/>
          </a:prstGeom>
          <a:noFill/>
          <a:ln>
            <a:noFill/>
          </a:ln>
        </p:spPr>
        <p:txBody>
          <a:bodyPr anchorCtr="0" anchor="t" bIns="91425" lIns="91425" spcFirstLastPara="1" rIns="91425" wrap="square" tIns="91425">
            <a:noAutofit/>
          </a:bodyPr>
          <a:lstStyle/>
          <a:p>
            <a:pPr indent="-349250" lvl="0" marL="457200" rtl="0" algn="l">
              <a:lnSpc>
                <a:spcPct val="150000"/>
              </a:lnSpc>
              <a:spcBef>
                <a:spcPts val="0"/>
              </a:spcBef>
              <a:spcAft>
                <a:spcPts val="0"/>
              </a:spcAft>
              <a:buClr>
                <a:srgbClr val="000000"/>
              </a:buClr>
              <a:buSzPts val="1900"/>
              <a:buFont typeface="Roboto"/>
              <a:buChar char="●"/>
            </a:pPr>
            <a:r>
              <a:rPr lang="en" sz="1900">
                <a:latin typeface="Roboto"/>
                <a:ea typeface="Roboto"/>
                <a:cs typeface="Roboto"/>
                <a:sym typeface="Roboto"/>
              </a:rPr>
              <a:t>The Hispanic population in New York is the fourth largest in the nation. </a:t>
            </a:r>
            <a:endParaRPr sz="1900">
              <a:latin typeface="Roboto"/>
              <a:ea typeface="Roboto"/>
              <a:cs typeface="Roboto"/>
              <a:sym typeface="Roboto"/>
            </a:endParaRPr>
          </a:p>
          <a:p>
            <a:pPr indent="-349250" lvl="0" marL="457200" rtl="0" algn="l">
              <a:lnSpc>
                <a:spcPct val="150000"/>
              </a:lnSpc>
              <a:spcBef>
                <a:spcPts val="0"/>
              </a:spcBef>
              <a:spcAft>
                <a:spcPts val="0"/>
              </a:spcAft>
              <a:buClr>
                <a:srgbClr val="000000"/>
              </a:buClr>
              <a:buSzPts val="1900"/>
              <a:buFont typeface="Roboto"/>
              <a:buChar char="●"/>
            </a:pPr>
            <a:r>
              <a:rPr lang="en" sz="1900">
                <a:latin typeface="Roboto"/>
                <a:ea typeface="Roboto"/>
                <a:cs typeface="Roboto"/>
                <a:sym typeface="Roboto"/>
              </a:rPr>
              <a:t>About 3.7 million Hispanics reside in New York, 6.6% of all Hispanics in the United States. </a:t>
            </a:r>
            <a:endParaRPr sz="1900">
              <a:latin typeface="Roboto"/>
              <a:ea typeface="Roboto"/>
              <a:cs typeface="Roboto"/>
              <a:sym typeface="Roboto"/>
            </a:endParaRPr>
          </a:p>
          <a:p>
            <a:pPr indent="-349250" lvl="0" marL="457200" rtl="0" algn="l">
              <a:lnSpc>
                <a:spcPct val="150000"/>
              </a:lnSpc>
              <a:spcBef>
                <a:spcPts val="0"/>
              </a:spcBef>
              <a:spcAft>
                <a:spcPts val="0"/>
              </a:spcAft>
              <a:buClr>
                <a:srgbClr val="000000"/>
              </a:buClr>
              <a:buSzPts val="1900"/>
              <a:buFont typeface="Roboto"/>
              <a:buChar char="●"/>
            </a:pPr>
            <a:r>
              <a:rPr lang="en" sz="1900">
                <a:latin typeface="Roboto"/>
                <a:ea typeface="Roboto"/>
                <a:cs typeface="Roboto"/>
                <a:sym typeface="Roboto"/>
              </a:rPr>
              <a:t>According to the US Census Hispanics make up 29.1 percent of the population in New York City</a:t>
            </a:r>
            <a:endParaRPr sz="1900">
              <a:latin typeface="Roboto"/>
              <a:ea typeface="Roboto"/>
              <a:cs typeface="Roboto"/>
              <a:sym typeface="Roboto"/>
            </a:endParaRPr>
          </a:p>
          <a:p>
            <a:pPr indent="0" lvl="0" marL="0" rtl="0" algn="l">
              <a:lnSpc>
                <a:spcPct val="150000"/>
              </a:lnSpc>
              <a:spcBef>
                <a:spcPts val="1600"/>
              </a:spcBef>
              <a:spcAft>
                <a:spcPts val="0"/>
              </a:spcAft>
              <a:buNone/>
            </a:pPr>
            <a:r>
              <a:t/>
            </a:r>
            <a:endParaRPr>
              <a:latin typeface="Roboto"/>
              <a:ea typeface="Roboto"/>
              <a:cs typeface="Roboto"/>
              <a:sym typeface="Roboto"/>
            </a:endParaRPr>
          </a:p>
        </p:txBody>
      </p:sp>
      <p:pic>
        <p:nvPicPr>
          <p:cNvPr descr="The 2001 Annual Report of the New York State Assembly Puerto Rican/Hispanic  Task Force - Where We Stand Today" id="139" name="Google Shape;139;p24"/>
          <p:cNvPicPr preferRelativeResize="0"/>
          <p:nvPr/>
        </p:nvPicPr>
        <p:blipFill>
          <a:blip r:embed="rId3">
            <a:alphaModFix/>
          </a:blip>
          <a:stretch>
            <a:fillRect/>
          </a:stretch>
        </p:blipFill>
        <p:spPr>
          <a:xfrm>
            <a:off x="4807600" y="1165175"/>
            <a:ext cx="3999325" cy="356895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 name="Shape 143"/>
        <p:cNvGrpSpPr/>
        <p:nvPr/>
      </p:nvGrpSpPr>
      <p:grpSpPr>
        <a:xfrm>
          <a:off x="0" y="0"/>
          <a:ext cx="0" cy="0"/>
          <a:chOff x="0" y="0"/>
          <a:chExt cx="0" cy="0"/>
        </a:xfrm>
      </p:grpSpPr>
      <p:sp>
        <p:nvSpPr>
          <p:cNvPr id="144" name="Google Shape;144;p25"/>
          <p:cNvSpPr txBox="1"/>
          <p:nvPr>
            <p:ph type="title"/>
          </p:nvPr>
        </p:nvSpPr>
        <p:spPr>
          <a:xfrm>
            <a:off x="98250" y="16350"/>
            <a:ext cx="8826600" cy="602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3300"/>
              <a:t> Victims of </a:t>
            </a:r>
            <a:r>
              <a:rPr lang="en" sz="3300"/>
              <a:t>Segregation in NYC</a:t>
            </a:r>
            <a:r>
              <a:rPr lang="en" sz="3300"/>
              <a:t> </a:t>
            </a:r>
            <a:endParaRPr sz="3300"/>
          </a:p>
        </p:txBody>
      </p:sp>
      <p:sp>
        <p:nvSpPr>
          <p:cNvPr id="145" name="Google Shape;145;p25"/>
          <p:cNvSpPr txBox="1"/>
          <p:nvPr/>
        </p:nvSpPr>
        <p:spPr>
          <a:xfrm>
            <a:off x="0" y="691125"/>
            <a:ext cx="9144000" cy="4093500"/>
          </a:xfrm>
          <a:prstGeom prst="rect">
            <a:avLst/>
          </a:prstGeom>
          <a:noFill/>
          <a:ln>
            <a:noFill/>
          </a:ln>
        </p:spPr>
        <p:txBody>
          <a:bodyPr anchorCtr="0" anchor="t" bIns="91425" lIns="91425" spcFirstLastPara="1" rIns="91425" wrap="square" tIns="91425">
            <a:noAutofit/>
          </a:bodyPr>
          <a:lstStyle/>
          <a:p>
            <a:pPr indent="-336550" lvl="0" marL="457200" rtl="0" algn="l">
              <a:spcBef>
                <a:spcPts val="0"/>
              </a:spcBef>
              <a:spcAft>
                <a:spcPts val="0"/>
              </a:spcAft>
              <a:buSzPts val="1700"/>
              <a:buFont typeface="Roboto"/>
              <a:buChar char="●"/>
            </a:pPr>
            <a:r>
              <a:rPr lang="en" sz="1700">
                <a:latin typeface="Roboto"/>
                <a:ea typeface="Roboto"/>
                <a:cs typeface="Roboto"/>
                <a:sym typeface="Roboto"/>
              </a:rPr>
              <a:t>According to a study done by the </a:t>
            </a:r>
            <a:r>
              <a:rPr lang="en" sz="1700">
                <a:latin typeface="Roboto"/>
                <a:ea typeface="Roboto"/>
                <a:cs typeface="Roboto"/>
                <a:sym typeface="Roboto"/>
              </a:rPr>
              <a:t>University</a:t>
            </a:r>
            <a:r>
              <a:rPr lang="en" sz="1700">
                <a:latin typeface="Roboto"/>
                <a:ea typeface="Roboto"/>
                <a:cs typeface="Roboto"/>
                <a:sym typeface="Roboto"/>
              </a:rPr>
              <a:t> of Albany, the Hispanic and Asian populations in New York City had grown since  have grown steadily, but since 1980, there has been little improvement in their level of segregation. </a:t>
            </a:r>
            <a:endParaRPr sz="1700">
              <a:latin typeface="Roboto"/>
              <a:ea typeface="Roboto"/>
              <a:cs typeface="Roboto"/>
              <a:sym typeface="Roboto"/>
            </a:endParaRPr>
          </a:p>
          <a:p>
            <a:pPr indent="0" lvl="0" marL="457200" rtl="0" algn="l">
              <a:spcBef>
                <a:spcPts val="0"/>
              </a:spcBef>
              <a:spcAft>
                <a:spcPts val="0"/>
              </a:spcAft>
              <a:buNone/>
            </a:pPr>
            <a:r>
              <a:t/>
            </a:r>
            <a:endParaRPr sz="1700">
              <a:latin typeface="Roboto"/>
              <a:ea typeface="Roboto"/>
              <a:cs typeface="Roboto"/>
              <a:sym typeface="Roboto"/>
            </a:endParaRPr>
          </a:p>
          <a:p>
            <a:pPr indent="-336550" lvl="0" marL="457200" rtl="0" algn="l">
              <a:spcBef>
                <a:spcPts val="0"/>
              </a:spcBef>
              <a:spcAft>
                <a:spcPts val="0"/>
              </a:spcAft>
              <a:buSzPts val="1700"/>
              <a:buFont typeface="Roboto"/>
              <a:buChar char="●"/>
            </a:pPr>
            <a:r>
              <a:rPr lang="en" sz="1700">
                <a:latin typeface="Roboto"/>
                <a:ea typeface="Roboto"/>
                <a:cs typeface="Roboto"/>
                <a:sym typeface="Roboto"/>
              </a:rPr>
              <a:t>In 2010, 48 percent of the residents in Hispanic neighborhoods were from the same culture</a:t>
            </a:r>
            <a:endParaRPr sz="1700">
              <a:latin typeface="Roboto"/>
              <a:ea typeface="Roboto"/>
              <a:cs typeface="Roboto"/>
              <a:sym typeface="Roboto"/>
            </a:endParaRPr>
          </a:p>
          <a:p>
            <a:pPr indent="0" lvl="0" marL="457200" rtl="0" algn="l">
              <a:spcBef>
                <a:spcPts val="0"/>
              </a:spcBef>
              <a:spcAft>
                <a:spcPts val="0"/>
              </a:spcAft>
              <a:buNone/>
            </a:pPr>
            <a:r>
              <a:t/>
            </a:r>
            <a:endParaRPr sz="1700">
              <a:latin typeface="Roboto"/>
              <a:ea typeface="Roboto"/>
              <a:cs typeface="Roboto"/>
              <a:sym typeface="Roboto"/>
            </a:endParaRPr>
          </a:p>
          <a:p>
            <a:pPr indent="-336550" lvl="0" marL="457200" rtl="0" algn="l">
              <a:spcBef>
                <a:spcPts val="0"/>
              </a:spcBef>
              <a:spcAft>
                <a:spcPts val="0"/>
              </a:spcAft>
              <a:buSzPts val="1700"/>
              <a:buFont typeface="Roboto"/>
              <a:buChar char="●"/>
            </a:pPr>
            <a:r>
              <a:rPr lang="en" sz="1700">
                <a:latin typeface="Roboto"/>
                <a:ea typeface="Roboto"/>
                <a:cs typeface="Roboto"/>
                <a:sym typeface="Roboto"/>
              </a:rPr>
              <a:t>Even though it is not </a:t>
            </a:r>
            <a:r>
              <a:rPr lang="en" sz="1700">
                <a:latin typeface="Roboto"/>
                <a:ea typeface="Roboto"/>
                <a:cs typeface="Roboto"/>
                <a:sym typeface="Roboto"/>
              </a:rPr>
              <a:t>explicitly</a:t>
            </a:r>
            <a:r>
              <a:rPr lang="en" sz="1700">
                <a:latin typeface="Roboto"/>
                <a:ea typeface="Roboto"/>
                <a:cs typeface="Roboto"/>
                <a:sym typeface="Roboto"/>
              </a:rPr>
              <a:t> stated landlords </a:t>
            </a:r>
            <a:r>
              <a:rPr lang="en" sz="1700">
                <a:latin typeface="Roboto"/>
                <a:ea typeface="Roboto"/>
                <a:cs typeface="Roboto"/>
                <a:sym typeface="Roboto"/>
              </a:rPr>
              <a:t>gatekeep</a:t>
            </a:r>
            <a:r>
              <a:rPr lang="en" sz="1700">
                <a:latin typeface="Roboto"/>
                <a:ea typeface="Roboto"/>
                <a:cs typeface="Roboto"/>
                <a:sym typeface="Roboto"/>
              </a:rPr>
              <a:t> their communities by </a:t>
            </a:r>
            <a:r>
              <a:rPr lang="en" sz="1700">
                <a:latin typeface="Roboto"/>
                <a:ea typeface="Roboto"/>
                <a:cs typeface="Roboto"/>
                <a:sym typeface="Roboto"/>
              </a:rPr>
              <a:t>denying housing</a:t>
            </a:r>
            <a:r>
              <a:rPr lang="en" sz="1700">
                <a:latin typeface="Roboto"/>
                <a:ea typeface="Roboto"/>
                <a:cs typeface="Roboto"/>
                <a:sym typeface="Roboto"/>
              </a:rPr>
              <a:t> to certain tenets</a:t>
            </a:r>
            <a:endParaRPr sz="1700">
              <a:latin typeface="Roboto"/>
              <a:ea typeface="Roboto"/>
              <a:cs typeface="Roboto"/>
              <a:sym typeface="Roboto"/>
            </a:endParaRPr>
          </a:p>
          <a:p>
            <a:pPr indent="0" lvl="0" marL="457200" rtl="0" algn="l">
              <a:spcBef>
                <a:spcPts val="0"/>
              </a:spcBef>
              <a:spcAft>
                <a:spcPts val="0"/>
              </a:spcAft>
              <a:buNone/>
            </a:pPr>
            <a:r>
              <a:t/>
            </a:r>
            <a:endParaRPr sz="1700">
              <a:latin typeface="Roboto"/>
              <a:ea typeface="Roboto"/>
              <a:cs typeface="Roboto"/>
              <a:sym typeface="Roboto"/>
            </a:endParaRPr>
          </a:p>
          <a:p>
            <a:pPr indent="-336550" lvl="0" marL="457200" rtl="0" algn="l">
              <a:spcBef>
                <a:spcPts val="0"/>
              </a:spcBef>
              <a:spcAft>
                <a:spcPts val="0"/>
              </a:spcAft>
              <a:buSzPts val="1700"/>
              <a:buFont typeface="Roboto"/>
              <a:buChar char="●"/>
            </a:pPr>
            <a:r>
              <a:rPr lang="en" sz="1700">
                <a:solidFill>
                  <a:srgbClr val="040404"/>
                </a:solidFill>
                <a:highlight>
                  <a:srgbClr val="FFFFFF"/>
                </a:highlight>
                <a:latin typeface="Roboto"/>
                <a:ea typeface="Roboto"/>
                <a:cs typeface="Roboto"/>
                <a:sym typeface="Roboto"/>
              </a:rPr>
              <a:t>Hispanics experience significant levels of racial discrimination in the rental housing market, according to a new study. Compared to whites, they are 28 percent less likely to have a landlord return their calls and 49 percent less likely to receive an offer at all. (</a:t>
            </a:r>
            <a:r>
              <a:rPr lang="en" sz="1700">
                <a:solidFill>
                  <a:srgbClr val="040404"/>
                </a:solidFill>
                <a:highlight>
                  <a:srgbClr val="FFFFFF"/>
                </a:highlight>
                <a:latin typeface="Roboto"/>
                <a:ea typeface="Roboto"/>
                <a:cs typeface="Roboto"/>
                <a:sym typeface="Roboto"/>
              </a:rPr>
              <a:t>Princeton</a:t>
            </a:r>
            <a:r>
              <a:rPr lang="en" sz="1700">
                <a:solidFill>
                  <a:srgbClr val="040404"/>
                </a:solidFill>
                <a:highlight>
                  <a:srgbClr val="FFFFFF"/>
                </a:highlight>
                <a:latin typeface="Roboto"/>
                <a:ea typeface="Roboto"/>
                <a:cs typeface="Roboto"/>
                <a:sym typeface="Roboto"/>
              </a:rPr>
              <a:t> </a:t>
            </a:r>
            <a:r>
              <a:rPr lang="en" sz="1700">
                <a:solidFill>
                  <a:srgbClr val="040404"/>
                </a:solidFill>
                <a:highlight>
                  <a:srgbClr val="FFFFFF"/>
                </a:highlight>
                <a:latin typeface="Roboto"/>
                <a:ea typeface="Roboto"/>
                <a:cs typeface="Roboto"/>
                <a:sym typeface="Roboto"/>
              </a:rPr>
              <a:t>University</a:t>
            </a:r>
            <a:r>
              <a:rPr lang="en" sz="1700">
                <a:solidFill>
                  <a:srgbClr val="040404"/>
                </a:solidFill>
                <a:highlight>
                  <a:srgbClr val="FFFFFF"/>
                </a:highlight>
                <a:latin typeface="Roboto"/>
                <a:ea typeface="Roboto"/>
                <a:cs typeface="Roboto"/>
                <a:sym typeface="Roboto"/>
              </a:rPr>
              <a:t>)</a:t>
            </a:r>
            <a:endParaRPr sz="1700">
              <a:latin typeface="Roboto"/>
              <a:ea typeface="Roboto"/>
              <a:cs typeface="Roboto"/>
              <a:sym typeface="Roboto"/>
            </a:endParaRPr>
          </a:p>
          <a:p>
            <a:pPr indent="0" lvl="0" marL="0" rtl="0" algn="l">
              <a:spcBef>
                <a:spcPts val="0"/>
              </a:spcBef>
              <a:spcAft>
                <a:spcPts val="0"/>
              </a:spcAft>
              <a:buNone/>
            </a:pPr>
            <a:r>
              <a:t/>
            </a:r>
            <a:endParaRPr sz="1700">
              <a:latin typeface="Roboto"/>
              <a:ea typeface="Roboto"/>
              <a:cs typeface="Roboto"/>
              <a:sym typeface="Roboto"/>
            </a:endParaRPr>
          </a:p>
          <a:p>
            <a:pPr indent="0" lvl="0" marL="0" rtl="0" algn="l">
              <a:spcBef>
                <a:spcPts val="0"/>
              </a:spcBef>
              <a:spcAft>
                <a:spcPts val="0"/>
              </a:spcAft>
              <a:buNone/>
            </a:pPr>
            <a:r>
              <a:t/>
            </a:r>
            <a:endParaRPr>
              <a:latin typeface="Roboto"/>
              <a:ea typeface="Roboto"/>
              <a:cs typeface="Roboto"/>
              <a:sym typeface="Roboto"/>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 name="Shape 149"/>
        <p:cNvGrpSpPr/>
        <p:nvPr/>
      </p:nvGrpSpPr>
      <p:grpSpPr>
        <a:xfrm>
          <a:off x="0" y="0"/>
          <a:ext cx="0" cy="0"/>
          <a:chOff x="0" y="0"/>
          <a:chExt cx="0" cy="0"/>
        </a:xfrm>
      </p:grpSpPr>
      <p:sp>
        <p:nvSpPr>
          <p:cNvPr id="150" name="Google Shape;150;p26"/>
          <p:cNvSpPr txBox="1"/>
          <p:nvPr>
            <p:ph type="title"/>
          </p:nvPr>
        </p:nvSpPr>
        <p:spPr>
          <a:xfrm>
            <a:off x="-154650" y="87250"/>
            <a:ext cx="9453300" cy="602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3400"/>
              <a:t>    </a:t>
            </a:r>
            <a:r>
              <a:rPr lang="en" sz="3400"/>
              <a:t>Example of Discrimination against Hispanics </a:t>
            </a:r>
            <a:endParaRPr sz="3400"/>
          </a:p>
        </p:txBody>
      </p:sp>
      <p:sp>
        <p:nvSpPr>
          <p:cNvPr id="151" name="Google Shape;151;p26"/>
          <p:cNvSpPr txBox="1"/>
          <p:nvPr/>
        </p:nvSpPr>
        <p:spPr>
          <a:xfrm>
            <a:off x="0" y="689950"/>
            <a:ext cx="9144000" cy="4453500"/>
          </a:xfrm>
          <a:prstGeom prst="rect">
            <a:avLst/>
          </a:prstGeom>
          <a:noFill/>
          <a:ln>
            <a:noFill/>
          </a:ln>
        </p:spPr>
        <p:txBody>
          <a:bodyPr anchorCtr="0" anchor="t" bIns="91425" lIns="91425" spcFirstLastPara="1" rIns="91425" wrap="square" tIns="91425">
            <a:noAutofit/>
          </a:bodyPr>
          <a:lstStyle/>
          <a:p>
            <a:pPr indent="-317500" lvl="0" marL="457200" rtl="0" algn="l">
              <a:spcBef>
                <a:spcPts val="0"/>
              </a:spcBef>
              <a:spcAft>
                <a:spcPts val="0"/>
              </a:spcAft>
              <a:buSzPts val="1400"/>
              <a:buFont typeface="Roboto"/>
              <a:buChar char="●"/>
            </a:pPr>
            <a:r>
              <a:rPr lang="en" sz="1800">
                <a:latin typeface="Lora"/>
                <a:ea typeface="Lora"/>
                <a:cs typeface="Lora"/>
                <a:sym typeface="Lora"/>
              </a:rPr>
              <a:t>In 2018, an affluent NYC lawyer, </a:t>
            </a:r>
            <a:r>
              <a:rPr lang="en" sz="1750">
                <a:latin typeface="Lora"/>
                <a:ea typeface="Lora"/>
                <a:cs typeface="Lora"/>
                <a:sym typeface="Lora"/>
              </a:rPr>
              <a:t>Aaron Schlossberg </a:t>
            </a:r>
            <a:r>
              <a:rPr lang="en" sz="1750">
                <a:latin typeface="Lora"/>
                <a:ea typeface="Lora"/>
                <a:cs typeface="Lora"/>
                <a:sym typeface="Lora"/>
              </a:rPr>
              <a:t>discriminated</a:t>
            </a:r>
            <a:r>
              <a:rPr lang="en" sz="1750">
                <a:latin typeface="Lora"/>
                <a:ea typeface="Lora"/>
                <a:cs typeface="Lora"/>
                <a:sym typeface="Lora"/>
              </a:rPr>
              <a:t> and disrespected two employees of a in a </a:t>
            </a:r>
            <a:r>
              <a:rPr lang="en" sz="1750">
                <a:latin typeface="Lora"/>
                <a:ea typeface="Lora"/>
                <a:cs typeface="Lora"/>
                <a:sym typeface="Lora"/>
              </a:rPr>
              <a:t>Manhattan</a:t>
            </a:r>
            <a:r>
              <a:rPr lang="en" sz="1750">
                <a:latin typeface="Lora"/>
                <a:ea typeface="Lora"/>
                <a:cs typeface="Lora"/>
                <a:sym typeface="Lora"/>
              </a:rPr>
              <a:t> </a:t>
            </a:r>
            <a:r>
              <a:rPr lang="en" sz="1750">
                <a:latin typeface="Lora"/>
                <a:ea typeface="Lora"/>
                <a:cs typeface="Lora"/>
                <a:sym typeface="Lora"/>
              </a:rPr>
              <a:t>restaurant</a:t>
            </a:r>
            <a:r>
              <a:rPr lang="en" sz="1750">
                <a:latin typeface="Lora"/>
                <a:ea typeface="Lora"/>
                <a:cs typeface="Lora"/>
                <a:sym typeface="Lora"/>
              </a:rPr>
              <a:t> for speaking Spanish.</a:t>
            </a:r>
            <a:endParaRPr sz="1750">
              <a:latin typeface="Lora"/>
              <a:ea typeface="Lora"/>
              <a:cs typeface="Lora"/>
              <a:sym typeface="Lora"/>
            </a:endParaRPr>
          </a:p>
          <a:p>
            <a:pPr indent="0" lvl="0" marL="457200" rtl="0" algn="l">
              <a:spcBef>
                <a:spcPts val="0"/>
              </a:spcBef>
              <a:spcAft>
                <a:spcPts val="0"/>
              </a:spcAft>
              <a:buNone/>
            </a:pPr>
            <a:r>
              <a:t/>
            </a:r>
            <a:endParaRPr sz="1750">
              <a:latin typeface="Lora"/>
              <a:ea typeface="Lora"/>
              <a:cs typeface="Lora"/>
              <a:sym typeface="Lora"/>
            </a:endParaRPr>
          </a:p>
          <a:p>
            <a:pPr indent="-339725" lvl="0" marL="457200" rtl="0" algn="l">
              <a:spcBef>
                <a:spcPts val="0"/>
              </a:spcBef>
              <a:spcAft>
                <a:spcPts val="0"/>
              </a:spcAft>
              <a:buSzPts val="1750"/>
              <a:buFont typeface="Lora"/>
              <a:buChar char="●"/>
            </a:pPr>
            <a:r>
              <a:rPr lang="en" sz="1750">
                <a:latin typeface="Lora"/>
                <a:ea typeface="Lora"/>
                <a:cs typeface="Lora"/>
                <a:sym typeface="Lora"/>
              </a:rPr>
              <a:t>In the viral video posted by </a:t>
            </a:r>
            <a:r>
              <a:rPr lang="en" sz="1750">
                <a:latin typeface="Lora"/>
                <a:ea typeface="Lora"/>
                <a:cs typeface="Lora"/>
                <a:sym typeface="Lora"/>
              </a:rPr>
              <a:t>Emily</a:t>
            </a:r>
            <a:r>
              <a:rPr lang="en" sz="1750">
                <a:latin typeface="Lora"/>
                <a:ea typeface="Lora"/>
                <a:cs typeface="Lora"/>
                <a:sym typeface="Lora"/>
              </a:rPr>
              <a:t> Serrano, a Puerto Rican woman from the Bronx, he states, “My guess is they’re not documented, so my next call is to ICE to have each one of them kicked out of my country...If they have the balls to come here and live off my money — I pay for their welfare. I pay for their ability to be here. The least they can do — the least they can do — is speak English.” (CBS News)</a:t>
            </a:r>
            <a:endParaRPr sz="1750">
              <a:latin typeface="Lora"/>
              <a:ea typeface="Lora"/>
              <a:cs typeface="Lora"/>
              <a:sym typeface="Lora"/>
            </a:endParaRPr>
          </a:p>
          <a:p>
            <a:pPr indent="0" lvl="0" marL="457200" rtl="0" algn="l">
              <a:spcBef>
                <a:spcPts val="0"/>
              </a:spcBef>
              <a:spcAft>
                <a:spcPts val="0"/>
              </a:spcAft>
              <a:buNone/>
            </a:pPr>
            <a:r>
              <a:t/>
            </a:r>
            <a:endParaRPr sz="1750">
              <a:latin typeface="Lora"/>
              <a:ea typeface="Lora"/>
              <a:cs typeface="Lora"/>
              <a:sym typeface="Lora"/>
            </a:endParaRPr>
          </a:p>
          <a:p>
            <a:pPr indent="-339725" lvl="0" marL="457200" rtl="0" algn="l">
              <a:spcBef>
                <a:spcPts val="0"/>
              </a:spcBef>
              <a:spcAft>
                <a:spcPts val="0"/>
              </a:spcAft>
              <a:buSzPts val="1750"/>
              <a:buFont typeface="Lora"/>
              <a:buChar char="●"/>
            </a:pPr>
            <a:r>
              <a:rPr lang="en" sz="1750">
                <a:latin typeface="Lora"/>
                <a:ea typeface="Lora"/>
                <a:cs typeface="Lora"/>
                <a:sym typeface="Lora"/>
              </a:rPr>
              <a:t>Rhetoric like  “go back to your country” and “speak English” are commonly used to discriminate against and </a:t>
            </a:r>
            <a:r>
              <a:rPr lang="en" sz="1750">
                <a:latin typeface="Lora"/>
                <a:ea typeface="Lora"/>
                <a:cs typeface="Lora"/>
                <a:sym typeface="Lora"/>
              </a:rPr>
              <a:t>disrespect</a:t>
            </a:r>
            <a:r>
              <a:rPr lang="en" sz="1750">
                <a:latin typeface="Lora"/>
                <a:ea typeface="Lora"/>
                <a:cs typeface="Lora"/>
                <a:sym typeface="Lora"/>
              </a:rPr>
              <a:t> people of hispanic heritage. </a:t>
            </a:r>
            <a:endParaRPr sz="1750">
              <a:latin typeface="Lora"/>
              <a:ea typeface="Lora"/>
              <a:cs typeface="Lora"/>
              <a:sym typeface="Lora"/>
            </a:endParaRPr>
          </a:p>
          <a:p>
            <a:pPr indent="0" lvl="0" marL="457200" rtl="0" algn="l">
              <a:spcBef>
                <a:spcPts val="0"/>
              </a:spcBef>
              <a:spcAft>
                <a:spcPts val="0"/>
              </a:spcAft>
              <a:buNone/>
            </a:pPr>
            <a:r>
              <a:t/>
            </a:r>
            <a:endParaRPr sz="1750">
              <a:latin typeface="Lora"/>
              <a:ea typeface="Lora"/>
              <a:cs typeface="Lora"/>
              <a:sym typeface="Lora"/>
            </a:endParaRPr>
          </a:p>
          <a:p>
            <a:pPr indent="-339725" lvl="0" marL="457200" rtl="0" algn="l">
              <a:spcBef>
                <a:spcPts val="0"/>
              </a:spcBef>
              <a:spcAft>
                <a:spcPts val="0"/>
              </a:spcAft>
              <a:buSzPts val="1750"/>
              <a:buFont typeface="Lora"/>
              <a:buChar char="●"/>
            </a:pPr>
            <a:r>
              <a:rPr lang="en" sz="1750">
                <a:latin typeface="Lora"/>
                <a:ea typeface="Lora"/>
                <a:cs typeface="Lora"/>
                <a:sym typeface="Lora"/>
              </a:rPr>
              <a:t>NYC prides itself as being a diverse city but instances of racism and discrimination are still common and minories are commonly viewed as second class citizens compared to their white counterparts </a:t>
            </a:r>
            <a:endParaRPr sz="1750">
              <a:latin typeface="Lora"/>
              <a:ea typeface="Lora"/>
              <a:cs typeface="Lora"/>
              <a:sym typeface="Lora"/>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 name="Shape 155"/>
        <p:cNvGrpSpPr/>
        <p:nvPr/>
      </p:nvGrpSpPr>
      <p:grpSpPr>
        <a:xfrm>
          <a:off x="0" y="0"/>
          <a:ext cx="0" cy="0"/>
          <a:chOff x="0" y="0"/>
          <a:chExt cx="0" cy="0"/>
        </a:xfrm>
      </p:grpSpPr>
      <p:sp>
        <p:nvSpPr>
          <p:cNvPr id="156" name="Google Shape;156;p27"/>
          <p:cNvSpPr txBox="1"/>
          <p:nvPr>
            <p:ph type="title"/>
          </p:nvPr>
        </p:nvSpPr>
        <p:spPr>
          <a:xfrm>
            <a:off x="471900" y="189575"/>
            <a:ext cx="8222100" cy="1317000"/>
          </a:xfrm>
          <a:prstGeom prst="rect">
            <a:avLst/>
          </a:prstGeom>
        </p:spPr>
        <p:txBody>
          <a:bodyPr anchorCtr="0" anchor="b" bIns="91425" lIns="91425" spcFirstLastPara="1" rIns="91425" wrap="square" tIns="91425">
            <a:noAutofit/>
          </a:bodyPr>
          <a:lstStyle/>
          <a:p>
            <a:pPr indent="0" lvl="0" marL="0" rtl="0" algn="ctr">
              <a:lnSpc>
                <a:spcPct val="115000"/>
              </a:lnSpc>
              <a:spcBef>
                <a:spcPts val="0"/>
              </a:spcBef>
              <a:spcAft>
                <a:spcPts val="0"/>
              </a:spcAft>
              <a:buNone/>
            </a:pPr>
            <a:r>
              <a:rPr lang="en"/>
              <a:t>Racism Against Asian Minorities with the Spread of COVID-19</a:t>
            </a:r>
            <a:endParaRPr/>
          </a:p>
        </p:txBody>
      </p:sp>
      <p:sp>
        <p:nvSpPr>
          <p:cNvPr id="157" name="Google Shape;157;p27"/>
          <p:cNvSpPr txBox="1"/>
          <p:nvPr>
            <p:ph idx="1" type="body"/>
          </p:nvPr>
        </p:nvSpPr>
        <p:spPr>
          <a:xfrm>
            <a:off x="471900" y="1744000"/>
            <a:ext cx="3975300" cy="3204300"/>
          </a:xfrm>
          <a:prstGeom prst="rect">
            <a:avLst/>
          </a:prstGeom>
        </p:spPr>
        <p:txBody>
          <a:bodyPr anchorCtr="0" anchor="t" bIns="91425" lIns="91425" spcFirstLastPara="1" rIns="91425" wrap="square" tIns="91425">
            <a:noAutofit/>
          </a:bodyPr>
          <a:lstStyle/>
          <a:p>
            <a:pPr indent="-317500" lvl="0" marL="457200" rtl="0" algn="just">
              <a:spcBef>
                <a:spcPts val="0"/>
              </a:spcBef>
              <a:spcAft>
                <a:spcPts val="0"/>
              </a:spcAft>
              <a:buClr>
                <a:srgbClr val="0E101A"/>
              </a:buClr>
              <a:buSzPts val="1400"/>
              <a:buFont typeface="Lora"/>
              <a:buChar char="●"/>
            </a:pPr>
            <a:r>
              <a:rPr lang="en" sz="1400">
                <a:solidFill>
                  <a:srgbClr val="0E101A"/>
                </a:solidFill>
                <a:latin typeface="Lora"/>
                <a:ea typeface="Lora"/>
                <a:cs typeface="Lora"/>
                <a:sym typeface="Lora"/>
              </a:rPr>
              <a:t>The 2020 year has been chaotic for many people in the United States, but there have been more difficulties for some people than others, especially minorities.</a:t>
            </a:r>
            <a:endParaRPr sz="1400">
              <a:solidFill>
                <a:srgbClr val="0E101A"/>
              </a:solidFill>
              <a:latin typeface="Lora"/>
              <a:ea typeface="Lora"/>
              <a:cs typeface="Lora"/>
              <a:sym typeface="Lora"/>
            </a:endParaRPr>
          </a:p>
          <a:p>
            <a:pPr indent="-317500" lvl="0" marL="457200" rtl="0" algn="just">
              <a:spcBef>
                <a:spcPts val="0"/>
              </a:spcBef>
              <a:spcAft>
                <a:spcPts val="0"/>
              </a:spcAft>
              <a:buClr>
                <a:srgbClr val="0E101A"/>
              </a:buClr>
              <a:buSzPts val="1400"/>
              <a:buFont typeface="Lora"/>
              <a:buChar char="●"/>
            </a:pPr>
            <a:r>
              <a:rPr lang="en" sz="1400">
                <a:solidFill>
                  <a:srgbClr val="0E101A"/>
                </a:solidFill>
                <a:latin typeface="Lora"/>
                <a:ea typeface="Lora"/>
                <a:cs typeface="Lora"/>
                <a:sym typeface="Lora"/>
              </a:rPr>
              <a:t>Due to the COVID-19 epidemic, there was a lot of retaliation against the Asian population. </a:t>
            </a:r>
            <a:endParaRPr sz="1400">
              <a:solidFill>
                <a:srgbClr val="0E101A"/>
              </a:solidFill>
              <a:latin typeface="Lora"/>
              <a:ea typeface="Lora"/>
              <a:cs typeface="Lora"/>
              <a:sym typeface="Lora"/>
            </a:endParaRPr>
          </a:p>
          <a:p>
            <a:pPr indent="-317500" lvl="0" marL="457200" rtl="0" algn="just">
              <a:spcBef>
                <a:spcPts val="0"/>
              </a:spcBef>
              <a:spcAft>
                <a:spcPts val="0"/>
              </a:spcAft>
              <a:buClr>
                <a:srgbClr val="0E101A"/>
              </a:buClr>
              <a:buSzPts val="1400"/>
              <a:buFont typeface="Lora"/>
              <a:buChar char="●"/>
            </a:pPr>
            <a:r>
              <a:rPr lang="en" sz="1400">
                <a:solidFill>
                  <a:srgbClr val="0E101A"/>
                </a:solidFill>
                <a:latin typeface="Lora"/>
                <a:ea typeface="Lora"/>
                <a:cs typeface="Lora"/>
                <a:sym typeface="Lora"/>
              </a:rPr>
              <a:t>People from the Asian communities suffered high levels of hate crimes, and violent acts went up to more than 100 per day. </a:t>
            </a:r>
            <a:endParaRPr sz="1400">
              <a:latin typeface="Lora"/>
              <a:ea typeface="Lora"/>
              <a:cs typeface="Lora"/>
              <a:sym typeface="Lora"/>
            </a:endParaRPr>
          </a:p>
        </p:txBody>
      </p:sp>
      <p:pic>
        <p:nvPicPr>
          <p:cNvPr descr="Chart showing the types of discrimination reported to the STOP AAPI HATE recording center" id="158" name="Google Shape;158;p27"/>
          <p:cNvPicPr preferRelativeResize="0"/>
          <p:nvPr/>
        </p:nvPicPr>
        <p:blipFill>
          <a:blip r:embed="rId3">
            <a:alphaModFix/>
          </a:blip>
          <a:stretch>
            <a:fillRect/>
          </a:stretch>
        </p:blipFill>
        <p:spPr>
          <a:xfrm>
            <a:off x="4447200" y="1744000"/>
            <a:ext cx="4243400" cy="3204301"/>
          </a:xfrm>
          <a:prstGeom prst="rect">
            <a:avLst/>
          </a:prstGeom>
          <a:noFill/>
          <a:ln>
            <a:noFill/>
          </a:ln>
        </p:spPr>
      </p:pic>
      <p:sp>
        <p:nvSpPr>
          <p:cNvPr id="159" name="Google Shape;159;p27"/>
          <p:cNvSpPr txBox="1"/>
          <p:nvPr/>
        </p:nvSpPr>
        <p:spPr>
          <a:xfrm>
            <a:off x="7829700" y="4865400"/>
            <a:ext cx="1314300" cy="278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Roboto"/>
                <a:ea typeface="Roboto"/>
                <a:cs typeface="Roboto"/>
                <a:sym typeface="Roboto"/>
              </a:rPr>
              <a:t>Karina Salas</a:t>
            </a:r>
            <a:endParaRPr>
              <a:latin typeface="Roboto"/>
              <a:ea typeface="Roboto"/>
              <a:cs typeface="Roboto"/>
              <a:sym typeface="Roboto"/>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 name="Shape 163"/>
        <p:cNvGrpSpPr/>
        <p:nvPr/>
      </p:nvGrpSpPr>
      <p:grpSpPr>
        <a:xfrm>
          <a:off x="0" y="0"/>
          <a:ext cx="0" cy="0"/>
          <a:chOff x="0" y="0"/>
          <a:chExt cx="0" cy="0"/>
        </a:xfrm>
      </p:grpSpPr>
      <p:sp>
        <p:nvSpPr>
          <p:cNvPr id="164" name="Google Shape;164;p28"/>
          <p:cNvSpPr txBox="1"/>
          <p:nvPr>
            <p:ph type="title"/>
          </p:nvPr>
        </p:nvSpPr>
        <p:spPr>
          <a:xfrm>
            <a:off x="471900" y="252750"/>
            <a:ext cx="8222100" cy="12537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Racism against Asian minorities and Media during COVID-19</a:t>
            </a:r>
            <a:endParaRPr/>
          </a:p>
        </p:txBody>
      </p:sp>
      <p:sp>
        <p:nvSpPr>
          <p:cNvPr id="165" name="Google Shape;165;p28"/>
          <p:cNvSpPr txBox="1"/>
          <p:nvPr>
            <p:ph idx="1" type="body"/>
          </p:nvPr>
        </p:nvSpPr>
        <p:spPr>
          <a:xfrm>
            <a:off x="425550" y="1999300"/>
            <a:ext cx="8314800" cy="2777700"/>
          </a:xfrm>
          <a:prstGeom prst="rect">
            <a:avLst/>
          </a:prstGeom>
        </p:spPr>
        <p:txBody>
          <a:bodyPr anchorCtr="0" anchor="t" bIns="91425" lIns="91425" spcFirstLastPara="1" rIns="91425" wrap="square" tIns="91425">
            <a:noAutofit/>
          </a:bodyPr>
          <a:lstStyle/>
          <a:p>
            <a:pPr indent="457200" lvl="0" marL="0" rtl="0" algn="just">
              <a:spcBef>
                <a:spcPts val="0"/>
              </a:spcBef>
              <a:spcAft>
                <a:spcPts val="0"/>
              </a:spcAft>
              <a:buNone/>
            </a:pPr>
            <a:r>
              <a:rPr lang="en" sz="1700">
                <a:solidFill>
                  <a:srgbClr val="000000"/>
                </a:solidFill>
                <a:latin typeface="Lora"/>
                <a:ea typeface="Lora"/>
                <a:cs typeface="Lora"/>
                <a:sym typeface="Lora"/>
              </a:rPr>
              <a:t>Media is one of the most potent resources people have used to communicate with others, especially during the pandemic. However, it has also been a powerful tool to spread hate and fear in society. </a:t>
            </a:r>
            <a:endParaRPr sz="1700">
              <a:solidFill>
                <a:srgbClr val="000000"/>
              </a:solidFill>
              <a:latin typeface="Lora"/>
              <a:ea typeface="Lora"/>
              <a:cs typeface="Lora"/>
              <a:sym typeface="Lora"/>
            </a:endParaRPr>
          </a:p>
          <a:p>
            <a:pPr indent="-336550" lvl="0" marL="457200" rtl="0" algn="just">
              <a:spcBef>
                <a:spcPts val="1600"/>
              </a:spcBef>
              <a:spcAft>
                <a:spcPts val="0"/>
              </a:spcAft>
              <a:buClr>
                <a:srgbClr val="000000"/>
              </a:buClr>
              <a:buSzPts val="1700"/>
              <a:buFont typeface="Lora"/>
              <a:buChar char="●"/>
            </a:pPr>
            <a:r>
              <a:rPr lang="en" sz="1700">
                <a:solidFill>
                  <a:srgbClr val="000000"/>
                </a:solidFill>
                <a:latin typeface="Lora"/>
                <a:ea typeface="Lora"/>
                <a:cs typeface="Lora"/>
                <a:sym typeface="Lora"/>
              </a:rPr>
              <a:t>A study showed that media platforms like Facebook, Twitter, Instagram, and others had spread false news and covered discrimination and xenophobia in the last years. Phrases like “Chinese virus,” “Kung Flu,” or words that advise people to stay away from Asian communities have raised the level of anxiety in others and lead them to act differently with them. </a:t>
            </a:r>
            <a:endParaRPr sz="1700">
              <a:solidFill>
                <a:srgbClr val="000000"/>
              </a:solidFill>
              <a:latin typeface="Lora"/>
              <a:ea typeface="Lora"/>
              <a:cs typeface="Lora"/>
              <a:sym typeface="Lora"/>
            </a:endParaRPr>
          </a:p>
        </p:txBody>
      </p:sp>
      <p:sp>
        <p:nvSpPr>
          <p:cNvPr id="166" name="Google Shape;166;p28"/>
          <p:cNvSpPr txBox="1"/>
          <p:nvPr/>
        </p:nvSpPr>
        <p:spPr>
          <a:xfrm>
            <a:off x="7829700" y="4865400"/>
            <a:ext cx="1314300" cy="278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Roboto"/>
                <a:ea typeface="Roboto"/>
                <a:cs typeface="Roboto"/>
                <a:sym typeface="Roboto"/>
              </a:rPr>
              <a:t>Karina Salas</a:t>
            </a:r>
            <a:endParaRPr>
              <a:latin typeface="Roboto"/>
              <a:ea typeface="Roboto"/>
              <a:cs typeface="Roboto"/>
              <a:sym typeface="Roboto"/>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0" name="Shape 170"/>
        <p:cNvGrpSpPr/>
        <p:nvPr/>
      </p:nvGrpSpPr>
      <p:grpSpPr>
        <a:xfrm>
          <a:off x="0" y="0"/>
          <a:ext cx="0" cy="0"/>
          <a:chOff x="0" y="0"/>
          <a:chExt cx="0" cy="0"/>
        </a:xfrm>
      </p:grpSpPr>
      <p:sp>
        <p:nvSpPr>
          <p:cNvPr id="171" name="Google Shape;171;p29"/>
          <p:cNvSpPr txBox="1"/>
          <p:nvPr>
            <p:ph type="title"/>
          </p:nvPr>
        </p:nvSpPr>
        <p:spPr>
          <a:xfrm>
            <a:off x="2393250" y="476750"/>
            <a:ext cx="4357500" cy="7524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Results and Analysis</a:t>
            </a:r>
            <a:endParaRPr/>
          </a:p>
        </p:txBody>
      </p:sp>
      <p:sp>
        <p:nvSpPr>
          <p:cNvPr id="172" name="Google Shape;172;p29"/>
          <p:cNvSpPr txBox="1"/>
          <p:nvPr>
            <p:ph idx="1" type="body"/>
          </p:nvPr>
        </p:nvSpPr>
        <p:spPr>
          <a:xfrm>
            <a:off x="3525900" y="1709725"/>
            <a:ext cx="5333100" cy="3070800"/>
          </a:xfrm>
          <a:prstGeom prst="rect">
            <a:avLst/>
          </a:prstGeom>
        </p:spPr>
        <p:txBody>
          <a:bodyPr anchorCtr="0" anchor="t" bIns="91425" lIns="91425" spcFirstLastPara="1" rIns="91425" wrap="square" tIns="91425">
            <a:noAutofit/>
          </a:bodyPr>
          <a:lstStyle/>
          <a:p>
            <a:pPr indent="0" lvl="0" marL="0" rtl="0" algn="just">
              <a:spcBef>
                <a:spcPts val="0"/>
              </a:spcBef>
              <a:spcAft>
                <a:spcPts val="0"/>
              </a:spcAft>
              <a:buNone/>
            </a:pPr>
            <a:r>
              <a:rPr lang="en" sz="1400">
                <a:solidFill>
                  <a:srgbClr val="0E101A"/>
                </a:solidFill>
                <a:latin typeface="Lora"/>
                <a:ea typeface="Lora"/>
                <a:cs typeface="Lora"/>
                <a:sym typeface="Lora"/>
              </a:rPr>
              <a:t>After analyzing data responses from 274 participants, Croucher, Nguyen, &amp; Rahmani determined some essential things that the study revealed.</a:t>
            </a:r>
            <a:endParaRPr sz="1400">
              <a:solidFill>
                <a:srgbClr val="0E101A"/>
              </a:solidFill>
              <a:latin typeface="Lora"/>
              <a:ea typeface="Lora"/>
              <a:cs typeface="Lora"/>
              <a:sym typeface="Lora"/>
            </a:endParaRPr>
          </a:p>
          <a:p>
            <a:pPr indent="-317500" lvl="0" marL="457200" rtl="0" algn="just">
              <a:spcBef>
                <a:spcPts val="0"/>
              </a:spcBef>
              <a:spcAft>
                <a:spcPts val="0"/>
              </a:spcAft>
              <a:buClr>
                <a:srgbClr val="0E101A"/>
              </a:buClr>
              <a:buSzPts val="1400"/>
              <a:buFont typeface="Lora"/>
              <a:buAutoNum type="arabicPeriod"/>
            </a:pPr>
            <a:r>
              <a:rPr lang="en" sz="1400">
                <a:solidFill>
                  <a:srgbClr val="0E101A"/>
                </a:solidFill>
                <a:latin typeface="Lora"/>
                <a:ea typeface="Lora"/>
                <a:cs typeface="Lora"/>
                <a:sym typeface="Lora"/>
              </a:rPr>
              <a:t>Women are more likely to feel threatened due to their pressure when they see social media news. They present a defensive attitude towards others to avoid bad feelings and possible offenses. </a:t>
            </a:r>
            <a:endParaRPr sz="1400">
              <a:solidFill>
                <a:srgbClr val="0E101A"/>
              </a:solidFill>
              <a:latin typeface="Lora"/>
              <a:ea typeface="Lora"/>
              <a:cs typeface="Lora"/>
              <a:sym typeface="Lora"/>
            </a:endParaRPr>
          </a:p>
          <a:p>
            <a:pPr indent="-317500" lvl="0" marL="457200" rtl="0" algn="just">
              <a:spcBef>
                <a:spcPts val="0"/>
              </a:spcBef>
              <a:spcAft>
                <a:spcPts val="0"/>
              </a:spcAft>
              <a:buClr>
                <a:srgbClr val="0E101A"/>
              </a:buClr>
              <a:buSzPts val="1400"/>
              <a:buFont typeface="Lora"/>
              <a:buAutoNum type="arabicPeriod"/>
            </a:pPr>
            <a:r>
              <a:rPr lang="en" sz="1400">
                <a:solidFill>
                  <a:srgbClr val="0E101A"/>
                </a:solidFill>
                <a:latin typeface="Lora"/>
                <a:ea typeface="Lora"/>
                <a:cs typeface="Lora"/>
                <a:sym typeface="Lora"/>
              </a:rPr>
              <a:t>Self-esteem has a connection with intergroup anxiety because depending on the amount of time spent on social media, there is an effect on others' interaction.</a:t>
            </a:r>
            <a:endParaRPr sz="1400">
              <a:solidFill>
                <a:srgbClr val="0E101A"/>
              </a:solidFill>
              <a:latin typeface="Lora"/>
              <a:ea typeface="Lora"/>
              <a:cs typeface="Lora"/>
              <a:sym typeface="Lora"/>
            </a:endParaRPr>
          </a:p>
          <a:p>
            <a:pPr indent="-317500" lvl="0" marL="457200" rtl="0" algn="just">
              <a:spcBef>
                <a:spcPts val="0"/>
              </a:spcBef>
              <a:spcAft>
                <a:spcPts val="0"/>
              </a:spcAft>
              <a:buClr>
                <a:srgbClr val="0E101A"/>
              </a:buClr>
              <a:buSzPts val="1400"/>
              <a:buFont typeface="Arial"/>
              <a:buAutoNum type="arabicPeriod"/>
            </a:pPr>
            <a:r>
              <a:rPr lang="en" sz="1400">
                <a:solidFill>
                  <a:srgbClr val="0E101A"/>
                </a:solidFill>
                <a:latin typeface="Lora"/>
                <a:ea typeface="Lora"/>
                <a:cs typeface="Lora"/>
                <a:sym typeface="Lora"/>
              </a:rPr>
              <a:t>Finally, depending on the social media used, there can be a higher impact on self-esteem and anxiety levels.</a:t>
            </a:r>
            <a:endParaRPr sz="1400">
              <a:solidFill>
                <a:srgbClr val="000000"/>
              </a:solidFill>
              <a:latin typeface="Lora"/>
              <a:ea typeface="Lora"/>
              <a:cs typeface="Lora"/>
              <a:sym typeface="Lora"/>
            </a:endParaRPr>
          </a:p>
        </p:txBody>
      </p:sp>
      <p:pic>
        <p:nvPicPr>
          <p:cNvPr descr="A Mulan film poster defaced with graffiti - a mask is painted over her face, along with the words &quot;toxic made in Wuhan&quot;" id="173" name="Google Shape;173;p29"/>
          <p:cNvPicPr preferRelativeResize="0"/>
          <p:nvPr/>
        </p:nvPicPr>
        <p:blipFill>
          <a:blip r:embed="rId3">
            <a:alphaModFix/>
          </a:blip>
          <a:stretch>
            <a:fillRect/>
          </a:stretch>
        </p:blipFill>
        <p:spPr>
          <a:xfrm>
            <a:off x="330350" y="1709600"/>
            <a:ext cx="2993326" cy="3070900"/>
          </a:xfrm>
          <a:prstGeom prst="rect">
            <a:avLst/>
          </a:prstGeom>
          <a:noFill/>
          <a:ln>
            <a:noFill/>
          </a:ln>
        </p:spPr>
      </p:pic>
      <p:sp>
        <p:nvSpPr>
          <p:cNvPr id="174" name="Google Shape;174;p29"/>
          <p:cNvSpPr txBox="1"/>
          <p:nvPr/>
        </p:nvSpPr>
        <p:spPr>
          <a:xfrm>
            <a:off x="7905900" y="4865400"/>
            <a:ext cx="1314300" cy="278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Roboto"/>
                <a:ea typeface="Roboto"/>
                <a:cs typeface="Roboto"/>
                <a:sym typeface="Roboto"/>
              </a:rPr>
              <a:t>Karina Salas</a:t>
            </a:r>
            <a:endParaRPr>
              <a:latin typeface="Roboto"/>
              <a:ea typeface="Roboto"/>
              <a:cs typeface="Roboto"/>
              <a:sym typeface="Roboto"/>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8" name="Shape 178"/>
        <p:cNvGrpSpPr/>
        <p:nvPr/>
      </p:nvGrpSpPr>
      <p:grpSpPr>
        <a:xfrm>
          <a:off x="0" y="0"/>
          <a:ext cx="0" cy="0"/>
          <a:chOff x="0" y="0"/>
          <a:chExt cx="0" cy="0"/>
        </a:xfrm>
      </p:grpSpPr>
      <p:sp>
        <p:nvSpPr>
          <p:cNvPr id="179" name="Google Shape;179;p30"/>
          <p:cNvSpPr txBox="1"/>
          <p:nvPr>
            <p:ph idx="1" type="body"/>
          </p:nvPr>
        </p:nvSpPr>
        <p:spPr>
          <a:xfrm>
            <a:off x="391775" y="1958825"/>
            <a:ext cx="5699400" cy="2969100"/>
          </a:xfrm>
          <a:prstGeom prst="rect">
            <a:avLst/>
          </a:prstGeom>
        </p:spPr>
        <p:txBody>
          <a:bodyPr anchorCtr="0" anchor="t" bIns="91425" lIns="91425" spcFirstLastPara="1" rIns="91425" wrap="square" tIns="91425">
            <a:noAutofit/>
          </a:bodyPr>
          <a:lstStyle/>
          <a:p>
            <a:pPr indent="0" lvl="0" marL="0" rtl="0" algn="just">
              <a:spcBef>
                <a:spcPts val="0"/>
              </a:spcBef>
              <a:spcAft>
                <a:spcPts val="0"/>
              </a:spcAft>
              <a:buNone/>
            </a:pPr>
            <a:r>
              <a:rPr lang="en" sz="1500">
                <a:solidFill>
                  <a:srgbClr val="000000"/>
                </a:solidFill>
                <a:latin typeface="Lora"/>
                <a:ea typeface="Lora"/>
                <a:cs typeface="Lora"/>
                <a:sym typeface="Lora"/>
              </a:rPr>
              <a:t>After the pandemic was made public, and President Donald Trump referred to it as the “Chinese Virus,” many accidents started to occur in different States in the country. New York was one of the states where it was very present. </a:t>
            </a:r>
            <a:endParaRPr sz="1500">
              <a:solidFill>
                <a:srgbClr val="000000"/>
              </a:solidFill>
              <a:latin typeface="Lora"/>
              <a:ea typeface="Lora"/>
              <a:cs typeface="Lora"/>
              <a:sym typeface="Lora"/>
            </a:endParaRPr>
          </a:p>
          <a:p>
            <a:pPr indent="0" lvl="0" marL="0" rtl="0" algn="just">
              <a:spcBef>
                <a:spcPts val="1600"/>
              </a:spcBef>
              <a:spcAft>
                <a:spcPts val="0"/>
              </a:spcAft>
              <a:buNone/>
            </a:pPr>
            <a:r>
              <a:rPr lang="en" sz="1500">
                <a:solidFill>
                  <a:srgbClr val="000000"/>
                </a:solidFill>
                <a:latin typeface="Lora"/>
                <a:ea typeface="Lora"/>
                <a:cs typeface="Lora"/>
                <a:sym typeface="Lora"/>
              </a:rPr>
              <a:t>There were accidents reported in Manhattan, Queens, The Bronx, and Brooklyn.</a:t>
            </a:r>
            <a:endParaRPr sz="1500">
              <a:solidFill>
                <a:srgbClr val="000000"/>
              </a:solidFill>
              <a:latin typeface="Lora"/>
              <a:ea typeface="Lora"/>
              <a:cs typeface="Lora"/>
              <a:sym typeface="Lora"/>
            </a:endParaRPr>
          </a:p>
          <a:p>
            <a:pPr indent="0" lvl="0" marL="0" rtl="0" algn="just">
              <a:spcBef>
                <a:spcPts val="1600"/>
              </a:spcBef>
              <a:spcAft>
                <a:spcPts val="1600"/>
              </a:spcAft>
              <a:buNone/>
            </a:pPr>
            <a:r>
              <a:rPr lang="en" sz="1500">
                <a:solidFill>
                  <a:srgbClr val="000000"/>
                </a:solidFill>
                <a:latin typeface="Lora"/>
                <a:ea typeface="Lora"/>
                <a:cs typeface="Lora"/>
                <a:sym typeface="Lora"/>
              </a:rPr>
              <a:t>In Brooklyn, a 26 years old Asian man reported being attacked in the subway by a man and accused him of being part of the virus and spreading it. </a:t>
            </a:r>
            <a:endParaRPr sz="1500">
              <a:solidFill>
                <a:srgbClr val="000000"/>
              </a:solidFill>
              <a:latin typeface="Lora"/>
              <a:ea typeface="Lora"/>
              <a:cs typeface="Lora"/>
              <a:sym typeface="Lora"/>
            </a:endParaRPr>
          </a:p>
        </p:txBody>
      </p:sp>
      <p:pic>
        <p:nvPicPr>
          <p:cNvPr descr="Medill+prof.+Mei-Ling+Hopgood+hosted+a+virtual+discussion+on+the+racism+Asians+and+Asian+Americans+are+facing+during+the+COVID-19+pandemic.+%E2%80%9CI+hope+the+event+helps+students+feel+supported%2C%E2%80%9D+she+said." id="180" name="Google Shape;180;p30"/>
          <p:cNvPicPr preferRelativeResize="0"/>
          <p:nvPr/>
        </p:nvPicPr>
        <p:blipFill>
          <a:blip r:embed="rId3">
            <a:alphaModFix/>
          </a:blip>
          <a:stretch>
            <a:fillRect/>
          </a:stretch>
        </p:blipFill>
        <p:spPr>
          <a:xfrm>
            <a:off x="6213125" y="2392013"/>
            <a:ext cx="2480874" cy="2102725"/>
          </a:xfrm>
          <a:prstGeom prst="rect">
            <a:avLst/>
          </a:prstGeom>
          <a:noFill/>
          <a:ln>
            <a:noFill/>
          </a:ln>
        </p:spPr>
      </p:pic>
      <p:sp>
        <p:nvSpPr>
          <p:cNvPr id="181" name="Google Shape;181;p30"/>
          <p:cNvSpPr txBox="1"/>
          <p:nvPr>
            <p:ph type="title"/>
          </p:nvPr>
        </p:nvSpPr>
        <p:spPr>
          <a:xfrm>
            <a:off x="471900" y="252750"/>
            <a:ext cx="8222100" cy="12537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Racism against Asian minorities in Brooklyn due to COVID-19</a:t>
            </a:r>
            <a:endParaRPr/>
          </a:p>
        </p:txBody>
      </p:sp>
      <p:sp>
        <p:nvSpPr>
          <p:cNvPr id="182" name="Google Shape;182;p30"/>
          <p:cNvSpPr txBox="1"/>
          <p:nvPr/>
        </p:nvSpPr>
        <p:spPr>
          <a:xfrm>
            <a:off x="7905900" y="4865400"/>
            <a:ext cx="1314300" cy="278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Roboto"/>
                <a:ea typeface="Roboto"/>
                <a:cs typeface="Roboto"/>
                <a:sym typeface="Roboto"/>
              </a:rPr>
              <a:t>Karina Salas</a:t>
            </a:r>
            <a:endParaRPr>
              <a:latin typeface="Roboto"/>
              <a:ea typeface="Roboto"/>
              <a:cs typeface="Roboto"/>
              <a:sym typeface="Roboto"/>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6" name="Shape 186"/>
        <p:cNvGrpSpPr/>
        <p:nvPr/>
      </p:nvGrpSpPr>
      <p:grpSpPr>
        <a:xfrm>
          <a:off x="0" y="0"/>
          <a:ext cx="0" cy="0"/>
          <a:chOff x="0" y="0"/>
          <a:chExt cx="0" cy="0"/>
        </a:xfrm>
      </p:grpSpPr>
      <p:sp>
        <p:nvSpPr>
          <p:cNvPr id="187" name="Google Shape;187;p31"/>
          <p:cNvSpPr txBox="1"/>
          <p:nvPr>
            <p:ph type="title"/>
          </p:nvPr>
        </p:nvSpPr>
        <p:spPr>
          <a:xfrm>
            <a:off x="471900" y="561800"/>
            <a:ext cx="8222100" cy="7677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Hate incidents against Asian communities</a:t>
            </a:r>
            <a:endParaRPr/>
          </a:p>
        </p:txBody>
      </p:sp>
      <p:pic>
        <p:nvPicPr>
          <p:cNvPr descr="Activists in the United States are reporting a sharp increase in the number of racist incidents and hate crimes targeting people of Asian descent.&#10;Some community leaders accuse President Donald Trump of fanning the flames of prejudice. &#10;Al Jazeera's Rob Reynolds reports from Los Angeles.&#10;&#10;- Subscribe to our channel: http://aje.io/AJSubscribe &#10;- Follow us on Twitter: https://twitter.com/AJEnglish &#10;- Find us on Facebook: https://www.facebook.com/aljazeera &#10;- Check our website: https://www.aljazeera.com/&#10;&#10;#AlJazeeraEnglish #COVID #Coronavirus #US" id="188" name="Google Shape;188;p31" title="COVID-19: Hate crimes against Asians on the rise in US">
            <a:hlinkClick r:id="rId3"/>
          </p:cNvPr>
          <p:cNvPicPr preferRelativeResize="0"/>
          <p:nvPr/>
        </p:nvPicPr>
        <p:blipFill>
          <a:blip r:embed="rId4">
            <a:alphaModFix/>
          </a:blip>
          <a:stretch>
            <a:fillRect/>
          </a:stretch>
        </p:blipFill>
        <p:spPr>
          <a:xfrm>
            <a:off x="544150" y="1720475"/>
            <a:ext cx="4119125" cy="3089350"/>
          </a:xfrm>
          <a:prstGeom prst="rect">
            <a:avLst/>
          </a:prstGeom>
          <a:noFill/>
          <a:ln>
            <a:noFill/>
          </a:ln>
        </p:spPr>
      </p:pic>
      <p:sp>
        <p:nvSpPr>
          <p:cNvPr id="189" name="Google Shape;189;p31"/>
          <p:cNvSpPr txBox="1"/>
          <p:nvPr>
            <p:ph idx="1" type="body"/>
          </p:nvPr>
        </p:nvSpPr>
        <p:spPr>
          <a:xfrm>
            <a:off x="4852800" y="2669050"/>
            <a:ext cx="3841200" cy="1192200"/>
          </a:xfrm>
          <a:prstGeom prst="rect">
            <a:avLst/>
          </a:prstGeom>
        </p:spPr>
        <p:txBody>
          <a:bodyPr anchorCtr="0" anchor="t" bIns="91425" lIns="91425" spcFirstLastPara="1" rIns="91425" wrap="square" tIns="91425">
            <a:noAutofit/>
          </a:bodyPr>
          <a:lstStyle/>
          <a:p>
            <a:pPr indent="0" lvl="0" marL="0" rtl="0" algn="just">
              <a:spcBef>
                <a:spcPts val="0"/>
              </a:spcBef>
              <a:spcAft>
                <a:spcPts val="1600"/>
              </a:spcAft>
              <a:buNone/>
            </a:pPr>
            <a:r>
              <a:rPr lang="en" sz="1500">
                <a:solidFill>
                  <a:srgbClr val="000000"/>
                </a:solidFill>
                <a:latin typeface="Lora"/>
                <a:ea typeface="Lora"/>
                <a:cs typeface="Lora"/>
                <a:sym typeface="Lora"/>
              </a:rPr>
              <a:t>This video shows some of the incidents that happened during the pandemic and how it has changed different people's lives.</a:t>
            </a:r>
            <a:endParaRPr sz="1500">
              <a:solidFill>
                <a:srgbClr val="000000"/>
              </a:solidFill>
              <a:latin typeface="Lora"/>
              <a:ea typeface="Lora"/>
              <a:cs typeface="Lora"/>
              <a:sym typeface="Lora"/>
            </a:endParaRPr>
          </a:p>
        </p:txBody>
      </p:sp>
      <p:sp>
        <p:nvSpPr>
          <p:cNvPr id="190" name="Google Shape;190;p31"/>
          <p:cNvSpPr txBox="1"/>
          <p:nvPr/>
        </p:nvSpPr>
        <p:spPr>
          <a:xfrm>
            <a:off x="7829700" y="4865400"/>
            <a:ext cx="1314300" cy="278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Roboto"/>
                <a:ea typeface="Roboto"/>
                <a:cs typeface="Roboto"/>
                <a:sym typeface="Roboto"/>
              </a:rPr>
              <a:t>Karina Salas</a:t>
            </a:r>
            <a:endParaRPr>
              <a:latin typeface="Roboto"/>
              <a:ea typeface="Roboto"/>
              <a:cs typeface="Roboto"/>
              <a:sym typeface="Robot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8"/>
                                        </p:tgtEl>
                                        <p:attrNameLst>
                                          <p:attrName>style.visibility</p:attrName>
                                        </p:attrNameLst>
                                      </p:cBhvr>
                                      <p:to>
                                        <p:strVal val="visible"/>
                                      </p:to>
                                    </p:set>
                                    <p:animEffect filter="fade" transition="in">
                                      <p:cBhvr>
                                        <p:cTn dur="1000"/>
                                        <p:tgtEl>
                                          <p:spTgt spid="18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 name="Shape 72"/>
        <p:cNvGrpSpPr/>
        <p:nvPr/>
      </p:nvGrpSpPr>
      <p:grpSpPr>
        <a:xfrm>
          <a:off x="0" y="0"/>
          <a:ext cx="0" cy="0"/>
          <a:chOff x="0" y="0"/>
          <a:chExt cx="0" cy="0"/>
        </a:xfrm>
      </p:grpSpPr>
      <p:sp>
        <p:nvSpPr>
          <p:cNvPr id="73" name="Google Shape;73;p14"/>
          <p:cNvSpPr txBox="1"/>
          <p:nvPr>
            <p:ph type="title"/>
          </p:nvPr>
        </p:nvSpPr>
        <p:spPr>
          <a:xfrm>
            <a:off x="471900" y="738725"/>
            <a:ext cx="8222100" cy="767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What is Race?</a:t>
            </a:r>
            <a:endParaRPr/>
          </a:p>
        </p:txBody>
      </p:sp>
      <p:sp>
        <p:nvSpPr>
          <p:cNvPr id="74" name="Google Shape;74;p14"/>
          <p:cNvSpPr txBox="1"/>
          <p:nvPr>
            <p:ph idx="1" type="body"/>
          </p:nvPr>
        </p:nvSpPr>
        <p:spPr>
          <a:xfrm>
            <a:off x="471900" y="1919075"/>
            <a:ext cx="8222100" cy="31266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Race refers to a group of people that share some socially defined physical characteristics like skin color, hair texture, and even facial features</a:t>
            </a:r>
            <a:endParaRPr/>
          </a:p>
          <a:p>
            <a:pPr indent="-342900" lvl="0" marL="457200" rtl="0" algn="l">
              <a:spcBef>
                <a:spcPts val="0"/>
              </a:spcBef>
              <a:spcAft>
                <a:spcPts val="0"/>
              </a:spcAft>
              <a:buSzPts val="1800"/>
              <a:buChar char="●"/>
            </a:pPr>
            <a:r>
              <a:rPr lang="en"/>
              <a:t>This is commonly referred to as a “social construct” </a:t>
            </a:r>
            <a:endParaRPr/>
          </a:p>
          <a:p>
            <a:pPr indent="-342900" lvl="0" marL="457200" rtl="0" algn="l">
              <a:spcBef>
                <a:spcPts val="0"/>
              </a:spcBef>
              <a:spcAft>
                <a:spcPts val="0"/>
              </a:spcAft>
              <a:buSzPts val="1800"/>
              <a:buChar char="●"/>
            </a:pPr>
            <a:r>
              <a:rPr lang="en"/>
              <a:t>Society has created a superior and inferior culture, where one group deem themselves dominant over another. It perpetuates hate, violence, and fear to those who are considered the minority groups.</a:t>
            </a:r>
            <a:endParaRPr/>
          </a:p>
          <a:p>
            <a:pPr indent="-342900" lvl="0" marL="457200" rtl="0" algn="l">
              <a:spcBef>
                <a:spcPts val="0"/>
              </a:spcBef>
              <a:spcAft>
                <a:spcPts val="0"/>
              </a:spcAft>
              <a:buSzPts val="1800"/>
              <a:buChar char="●"/>
            </a:pPr>
            <a:r>
              <a:rPr lang="en"/>
              <a:t>When walking into a room, one might think it’s easy to determine someone’s race/ethnicity based on looks. This becomes problematic because many are ambiguous in physical features.  </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4" name="Shape 194"/>
        <p:cNvGrpSpPr/>
        <p:nvPr/>
      </p:nvGrpSpPr>
      <p:grpSpPr>
        <a:xfrm>
          <a:off x="0" y="0"/>
          <a:ext cx="0" cy="0"/>
          <a:chOff x="0" y="0"/>
          <a:chExt cx="0" cy="0"/>
        </a:xfrm>
      </p:grpSpPr>
      <p:sp>
        <p:nvSpPr>
          <p:cNvPr id="195" name="Google Shape;195;p32"/>
          <p:cNvSpPr txBox="1"/>
          <p:nvPr>
            <p:ph type="title"/>
          </p:nvPr>
        </p:nvSpPr>
        <p:spPr>
          <a:xfrm>
            <a:off x="2120100" y="291375"/>
            <a:ext cx="4903800" cy="10812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Psychological Effects of Racism</a:t>
            </a:r>
            <a:endParaRPr/>
          </a:p>
        </p:txBody>
      </p:sp>
      <p:sp>
        <p:nvSpPr>
          <p:cNvPr id="196" name="Google Shape;196;p32"/>
          <p:cNvSpPr txBox="1"/>
          <p:nvPr>
            <p:ph idx="1" type="body"/>
          </p:nvPr>
        </p:nvSpPr>
        <p:spPr>
          <a:xfrm>
            <a:off x="2910950" y="2022813"/>
            <a:ext cx="5847000" cy="2710200"/>
          </a:xfrm>
          <a:prstGeom prst="rect">
            <a:avLst/>
          </a:prstGeom>
        </p:spPr>
        <p:txBody>
          <a:bodyPr anchorCtr="0" anchor="t" bIns="91425" lIns="91425" spcFirstLastPara="1" rIns="91425" wrap="square" tIns="91425">
            <a:noAutofit/>
          </a:bodyPr>
          <a:lstStyle/>
          <a:p>
            <a:pPr indent="0" lvl="0" marL="0" rtl="0" algn="just">
              <a:spcBef>
                <a:spcPts val="0"/>
              </a:spcBef>
              <a:spcAft>
                <a:spcPts val="1600"/>
              </a:spcAft>
              <a:buNone/>
            </a:pPr>
            <a:r>
              <a:rPr lang="en">
                <a:solidFill>
                  <a:srgbClr val="000000"/>
                </a:solidFill>
                <a:latin typeface="Lora"/>
                <a:ea typeface="Lora"/>
                <a:cs typeface="Lora"/>
                <a:sym typeface="Lora"/>
              </a:rPr>
              <a:t>Racism as a whole can cause anxiety, fear, and different traumas that can lead to significant changes in the life of a person. However, the fact that we are going through a pandemic affects even more Asian people. Asian communities not only have to worry about their health because of the virus.  They have to worry about their wellbeing due to the threats they receive every day. </a:t>
            </a:r>
            <a:endParaRPr/>
          </a:p>
        </p:txBody>
      </p:sp>
      <p:pic>
        <p:nvPicPr>
          <p:cNvPr descr="An still image shows an illustration of an Asian woman looking forlorn as fingers point toward her. " id="197" name="Google Shape;197;p32" title="Racism toward Asian-Australians"/>
          <p:cNvPicPr preferRelativeResize="0"/>
          <p:nvPr/>
        </p:nvPicPr>
        <p:blipFill>
          <a:blip r:embed="rId3">
            <a:alphaModFix/>
          </a:blip>
          <a:stretch>
            <a:fillRect/>
          </a:stretch>
        </p:blipFill>
        <p:spPr>
          <a:xfrm>
            <a:off x="422490" y="2375775"/>
            <a:ext cx="2311436" cy="1877900"/>
          </a:xfrm>
          <a:prstGeom prst="rect">
            <a:avLst/>
          </a:prstGeom>
          <a:noFill/>
          <a:ln cap="flat" cmpd="sng">
            <a:solidFill>
              <a:srgbClr val="000000"/>
            </a:solidFill>
            <a:prstDash val="solid"/>
            <a:miter lim="8000"/>
            <a:headEnd len="sm" w="sm" type="none"/>
            <a:tailEnd len="sm" w="sm" type="none"/>
          </a:ln>
        </p:spPr>
      </p:pic>
      <p:sp>
        <p:nvSpPr>
          <p:cNvPr id="198" name="Google Shape;198;p32"/>
          <p:cNvSpPr txBox="1"/>
          <p:nvPr/>
        </p:nvSpPr>
        <p:spPr>
          <a:xfrm>
            <a:off x="7829700" y="4865400"/>
            <a:ext cx="1314300" cy="278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Roboto"/>
                <a:ea typeface="Roboto"/>
                <a:cs typeface="Roboto"/>
                <a:sym typeface="Roboto"/>
              </a:rPr>
              <a:t>Karina Salas</a:t>
            </a:r>
            <a:endParaRPr>
              <a:latin typeface="Roboto"/>
              <a:ea typeface="Roboto"/>
              <a:cs typeface="Roboto"/>
              <a:sym typeface="Roboto"/>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2" name="Shape 202"/>
        <p:cNvGrpSpPr/>
        <p:nvPr/>
      </p:nvGrpSpPr>
      <p:grpSpPr>
        <a:xfrm>
          <a:off x="0" y="0"/>
          <a:ext cx="0" cy="0"/>
          <a:chOff x="0" y="0"/>
          <a:chExt cx="0" cy="0"/>
        </a:xfrm>
      </p:grpSpPr>
      <p:sp>
        <p:nvSpPr>
          <p:cNvPr id="203" name="Google Shape;203;p33"/>
          <p:cNvSpPr txBox="1"/>
          <p:nvPr>
            <p:ph type="title"/>
          </p:nvPr>
        </p:nvSpPr>
        <p:spPr>
          <a:xfrm>
            <a:off x="460950" y="549175"/>
            <a:ext cx="8222100" cy="7677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Discussion</a:t>
            </a:r>
            <a:endParaRPr/>
          </a:p>
        </p:txBody>
      </p:sp>
      <p:sp>
        <p:nvSpPr>
          <p:cNvPr id="204" name="Google Shape;204;p33"/>
          <p:cNvSpPr txBox="1"/>
          <p:nvPr>
            <p:ph idx="1" type="body"/>
          </p:nvPr>
        </p:nvSpPr>
        <p:spPr>
          <a:xfrm>
            <a:off x="522450" y="1870350"/>
            <a:ext cx="8222100" cy="2935800"/>
          </a:xfrm>
          <a:prstGeom prst="rect">
            <a:avLst/>
          </a:prstGeom>
        </p:spPr>
        <p:txBody>
          <a:bodyPr anchorCtr="0" anchor="t" bIns="91425" lIns="91425" spcFirstLastPara="1" rIns="91425" wrap="square" tIns="91425">
            <a:noAutofit/>
          </a:bodyPr>
          <a:lstStyle/>
          <a:p>
            <a:pPr indent="0" lvl="0" marL="0" rtl="0" algn="just">
              <a:spcBef>
                <a:spcPts val="0"/>
              </a:spcBef>
              <a:spcAft>
                <a:spcPts val="1600"/>
              </a:spcAft>
              <a:buNone/>
            </a:pPr>
            <a:r>
              <a:rPr lang="en" sz="1600">
                <a:solidFill>
                  <a:srgbClr val="000000"/>
                </a:solidFill>
                <a:latin typeface="Lora"/>
                <a:ea typeface="Lora"/>
                <a:cs typeface="Lora"/>
                <a:sym typeface="Lora"/>
              </a:rPr>
              <a:t>Racism during the COVID-19 pandemic is a vital topic to educate others and make them aware of the problem causing minorities like Asian communities. It is essential to address the issue to find solutions and work together and not separate communities to end discrimination and racism. The level of attacks on Asian communities has affected them physically due to violence in the attacks and psychologically. The social aspects of life in New York City from studying racism against minorities show that there are people from all over the world in NYC, and when they come to this country, they practice their cultures, which makes the country prosperous. However, many people believe that American culture must be the primary culture and forget their cultures.</a:t>
            </a:r>
            <a:endParaRPr sz="1600">
              <a:solidFill>
                <a:srgbClr val="000000"/>
              </a:solidFill>
              <a:latin typeface="Lora"/>
              <a:ea typeface="Lora"/>
              <a:cs typeface="Lora"/>
              <a:sym typeface="Lora"/>
            </a:endParaRPr>
          </a:p>
        </p:txBody>
      </p:sp>
      <p:sp>
        <p:nvSpPr>
          <p:cNvPr id="205" name="Google Shape;205;p33"/>
          <p:cNvSpPr txBox="1"/>
          <p:nvPr/>
        </p:nvSpPr>
        <p:spPr>
          <a:xfrm>
            <a:off x="7829700" y="4865400"/>
            <a:ext cx="1314300" cy="278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Roboto"/>
                <a:ea typeface="Roboto"/>
                <a:cs typeface="Roboto"/>
                <a:sym typeface="Roboto"/>
              </a:rPr>
              <a:t>Karina Salas</a:t>
            </a:r>
            <a:endParaRPr>
              <a:latin typeface="Roboto"/>
              <a:ea typeface="Roboto"/>
              <a:cs typeface="Roboto"/>
              <a:sym typeface="Roboto"/>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9" name="Shape 209"/>
        <p:cNvGrpSpPr/>
        <p:nvPr/>
      </p:nvGrpSpPr>
      <p:grpSpPr>
        <a:xfrm>
          <a:off x="0" y="0"/>
          <a:ext cx="0" cy="0"/>
          <a:chOff x="0" y="0"/>
          <a:chExt cx="0" cy="0"/>
        </a:xfrm>
      </p:grpSpPr>
      <p:sp>
        <p:nvSpPr>
          <p:cNvPr id="210" name="Google Shape;210;p34"/>
          <p:cNvSpPr txBox="1"/>
          <p:nvPr>
            <p:ph type="title"/>
          </p:nvPr>
        </p:nvSpPr>
        <p:spPr>
          <a:xfrm>
            <a:off x="471900" y="738725"/>
            <a:ext cx="8222100" cy="7677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References</a:t>
            </a:r>
            <a:endParaRPr/>
          </a:p>
        </p:txBody>
      </p:sp>
      <p:sp>
        <p:nvSpPr>
          <p:cNvPr id="211" name="Google Shape;211;p34"/>
          <p:cNvSpPr txBox="1"/>
          <p:nvPr>
            <p:ph idx="1" type="body"/>
          </p:nvPr>
        </p:nvSpPr>
        <p:spPr>
          <a:xfrm>
            <a:off x="18750" y="1612750"/>
            <a:ext cx="9106500" cy="38100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sz="900">
                <a:solidFill>
                  <a:srgbClr val="000000"/>
                </a:solidFill>
                <a:latin typeface="Lora"/>
                <a:ea typeface="Lora"/>
                <a:cs typeface="Lora"/>
                <a:sym typeface="Lora"/>
              </a:rPr>
              <a:t>Bowser, Benjamin P., Chelli Devadutt. “Racial Inequality in New York City Since 1965”. 2019. PDF</a:t>
            </a:r>
            <a:endParaRPr sz="900">
              <a:solidFill>
                <a:srgbClr val="000000"/>
              </a:solidFill>
              <a:latin typeface="Lora"/>
              <a:ea typeface="Lora"/>
              <a:cs typeface="Lora"/>
              <a:sym typeface="Lora"/>
            </a:endParaRPr>
          </a:p>
          <a:p>
            <a:pPr indent="0" lvl="0" marL="0" rtl="0" algn="l">
              <a:spcBef>
                <a:spcPts val="1200"/>
              </a:spcBef>
              <a:spcAft>
                <a:spcPts val="0"/>
              </a:spcAft>
              <a:buNone/>
            </a:pPr>
            <a:r>
              <a:rPr lang="en" sz="900">
                <a:solidFill>
                  <a:srgbClr val="000000"/>
                </a:solidFill>
                <a:latin typeface="Lora"/>
                <a:ea typeface="Lora"/>
                <a:cs typeface="Lora"/>
                <a:sym typeface="Lora"/>
              </a:rPr>
              <a:t>Brito, Christopher. “‘I Am Not a Racist’: NYC Lawyer Who Went on Viral Rant against Spanish-Speaking Workers Apologizes.” </a:t>
            </a:r>
            <a:r>
              <a:rPr i="1" lang="en" sz="900">
                <a:solidFill>
                  <a:srgbClr val="000000"/>
                </a:solidFill>
                <a:latin typeface="Lora"/>
                <a:ea typeface="Lora"/>
                <a:cs typeface="Lora"/>
                <a:sym typeface="Lora"/>
              </a:rPr>
              <a:t>CBS </a:t>
            </a:r>
            <a:br>
              <a:rPr i="1" lang="en" sz="900">
                <a:solidFill>
                  <a:srgbClr val="000000"/>
                </a:solidFill>
                <a:latin typeface="Lora"/>
                <a:ea typeface="Lora"/>
                <a:cs typeface="Lora"/>
                <a:sym typeface="Lora"/>
              </a:rPr>
            </a:br>
            <a:r>
              <a:rPr i="1" lang="en" sz="900">
                <a:solidFill>
                  <a:srgbClr val="000000"/>
                </a:solidFill>
                <a:latin typeface="Lora"/>
                <a:ea typeface="Lora"/>
                <a:cs typeface="Lora"/>
                <a:sym typeface="Lora"/>
              </a:rPr>
              <a:t>	News</a:t>
            </a:r>
            <a:r>
              <a:rPr lang="en" sz="900">
                <a:solidFill>
                  <a:srgbClr val="000000"/>
                </a:solidFill>
                <a:latin typeface="Lora"/>
                <a:ea typeface="Lora"/>
                <a:cs typeface="Lora"/>
                <a:sym typeface="Lora"/>
              </a:rPr>
              <a:t>,CBS Interactive, 23 May 2018, </a:t>
            </a:r>
            <a:r>
              <a:rPr lang="en" sz="900">
                <a:solidFill>
                  <a:srgbClr val="000000"/>
                </a:solidFill>
                <a:highlight>
                  <a:srgbClr val="FCFCFC"/>
                </a:highlight>
                <a:latin typeface="Lora"/>
                <a:ea typeface="Lora"/>
                <a:cs typeface="Lora"/>
                <a:sym typeface="Lora"/>
              </a:rPr>
              <a:t>	 </a:t>
            </a:r>
            <a:br>
              <a:rPr lang="en" sz="900">
                <a:solidFill>
                  <a:srgbClr val="000000"/>
                </a:solidFill>
                <a:highlight>
                  <a:srgbClr val="FCFCFC"/>
                </a:highlight>
                <a:latin typeface="Lora"/>
                <a:ea typeface="Lora"/>
                <a:cs typeface="Lora"/>
                <a:sym typeface="Lora"/>
              </a:rPr>
            </a:br>
            <a:r>
              <a:rPr lang="en" sz="900">
                <a:solidFill>
                  <a:srgbClr val="000000"/>
                </a:solidFill>
                <a:highlight>
                  <a:srgbClr val="FCFCFC"/>
                </a:highlight>
                <a:latin typeface="Lora"/>
                <a:ea typeface="Lora"/>
                <a:cs typeface="Lora"/>
                <a:sym typeface="Lora"/>
              </a:rPr>
              <a:t>	</a:t>
            </a:r>
            <a:r>
              <a:rPr lang="en" sz="900">
                <a:solidFill>
                  <a:srgbClr val="000000"/>
                </a:solidFill>
                <a:latin typeface="Lora"/>
                <a:ea typeface="Lora"/>
                <a:cs typeface="Lora"/>
                <a:sym typeface="Lora"/>
              </a:rPr>
              <a:t>www.cbsnews.com/news/nyc-lawyer-aaron-schlossberg-who-went-on-racist-rant-against-spanish-speaking-workers-apologizes-fresh-kitchen/. </a:t>
            </a:r>
            <a:endParaRPr sz="900">
              <a:solidFill>
                <a:srgbClr val="000000"/>
              </a:solidFill>
              <a:latin typeface="Lora"/>
              <a:ea typeface="Lora"/>
              <a:cs typeface="Lora"/>
              <a:sym typeface="Lora"/>
            </a:endParaRPr>
          </a:p>
          <a:p>
            <a:pPr indent="0" lvl="0" marL="0" rtl="0" algn="l">
              <a:spcBef>
                <a:spcPts val="1200"/>
              </a:spcBef>
              <a:spcAft>
                <a:spcPts val="0"/>
              </a:spcAft>
              <a:buNone/>
            </a:pPr>
            <a:r>
              <a:rPr lang="en" sz="900">
                <a:solidFill>
                  <a:srgbClr val="000000"/>
                </a:solidFill>
                <a:latin typeface="Lora"/>
                <a:ea typeface="Lora"/>
                <a:cs typeface="Lora"/>
                <a:sym typeface="Lora"/>
              </a:rPr>
              <a:t>Croucher, S., Nguyen, T., &amp; Rahmani, D. (2020, May 22). Prejudice Toward Asian Americans in the Covid-19 Pandemic: </a:t>
            </a:r>
            <a:br>
              <a:rPr lang="en" sz="900">
                <a:solidFill>
                  <a:srgbClr val="000000"/>
                </a:solidFill>
                <a:latin typeface="Lora"/>
                <a:ea typeface="Lora"/>
                <a:cs typeface="Lora"/>
                <a:sym typeface="Lora"/>
              </a:rPr>
            </a:br>
            <a:r>
              <a:rPr lang="en" sz="900">
                <a:solidFill>
                  <a:srgbClr val="000000"/>
                </a:solidFill>
                <a:latin typeface="Lora"/>
                <a:ea typeface="Lora"/>
                <a:cs typeface="Lora"/>
                <a:sym typeface="Lora"/>
              </a:rPr>
              <a:t>	The Effects of Social Media Use in the United States. Retrieved December 07, 2020, from </a:t>
            </a:r>
            <a:br>
              <a:rPr lang="en" sz="900">
                <a:solidFill>
                  <a:srgbClr val="000000"/>
                </a:solidFill>
                <a:latin typeface="Lora"/>
                <a:ea typeface="Lora"/>
                <a:cs typeface="Lora"/>
                <a:sym typeface="Lora"/>
              </a:rPr>
            </a:br>
            <a:r>
              <a:rPr lang="en" sz="900">
                <a:solidFill>
                  <a:srgbClr val="000000"/>
                </a:solidFill>
                <a:latin typeface="Lora"/>
                <a:ea typeface="Lora"/>
                <a:cs typeface="Lora"/>
                <a:sym typeface="Lora"/>
              </a:rPr>
              <a:t>	</a:t>
            </a:r>
            <a:r>
              <a:rPr lang="en" sz="900">
                <a:solidFill>
                  <a:srgbClr val="000000"/>
                </a:solidFill>
                <a:uFill>
                  <a:noFill/>
                </a:uFill>
                <a:latin typeface="Lora"/>
                <a:ea typeface="Lora"/>
                <a:cs typeface="Lora"/>
                <a:sym typeface="Lora"/>
                <a:hlinkClick r:id="rId3">
                  <a:extLst>
                    <a:ext uri="{A12FA001-AC4F-418D-AE19-62706E023703}">
                      <ahyp:hlinkClr val="tx"/>
                    </a:ext>
                  </a:extLst>
                </a:hlinkClick>
              </a:rPr>
              <a:t>https://www.frontiersin.org/articles/10.3389/fcomm.2020.00039/full</a:t>
            </a:r>
            <a:endParaRPr sz="900">
              <a:solidFill>
                <a:srgbClr val="000000"/>
              </a:solidFill>
              <a:latin typeface="Lora"/>
              <a:ea typeface="Lora"/>
              <a:cs typeface="Lora"/>
              <a:sym typeface="Lora"/>
            </a:endParaRPr>
          </a:p>
          <a:p>
            <a:pPr indent="0" lvl="0" marL="0" rtl="0" algn="l">
              <a:spcBef>
                <a:spcPts val="1200"/>
              </a:spcBef>
              <a:spcAft>
                <a:spcPts val="0"/>
              </a:spcAft>
              <a:buNone/>
            </a:pPr>
            <a:r>
              <a:rPr lang="en" sz="900">
                <a:solidFill>
                  <a:srgbClr val="000000"/>
                </a:solidFill>
                <a:latin typeface="Lora"/>
                <a:ea typeface="Lora"/>
                <a:cs typeface="Lora"/>
                <a:sym typeface="Lora"/>
              </a:rPr>
              <a:t>FITZGERALD, KATHLEEN J. </a:t>
            </a:r>
            <a:r>
              <a:rPr i="1" lang="en" sz="900">
                <a:solidFill>
                  <a:srgbClr val="000000"/>
                </a:solidFill>
                <a:latin typeface="Lora"/>
                <a:ea typeface="Lora"/>
                <a:cs typeface="Lora"/>
                <a:sym typeface="Lora"/>
              </a:rPr>
              <a:t>RECOGNIZING RACE AND ETHNICITY: Power, Privilege, and Inequality</a:t>
            </a:r>
            <a:r>
              <a:rPr lang="en" sz="900">
                <a:solidFill>
                  <a:srgbClr val="000000"/>
                </a:solidFill>
                <a:latin typeface="Lora"/>
                <a:ea typeface="Lora"/>
                <a:cs typeface="Lora"/>
                <a:sym typeface="Lora"/>
              </a:rPr>
              <a:t>. ROUTLEDGE, 2020. </a:t>
            </a:r>
            <a:endParaRPr sz="900">
              <a:solidFill>
                <a:srgbClr val="000000"/>
              </a:solidFill>
              <a:latin typeface="Lora"/>
              <a:ea typeface="Lora"/>
              <a:cs typeface="Lora"/>
              <a:sym typeface="Lora"/>
            </a:endParaRPr>
          </a:p>
          <a:p>
            <a:pPr indent="0" lvl="0" marL="0" rtl="0" algn="l">
              <a:spcBef>
                <a:spcPts val="1200"/>
              </a:spcBef>
              <a:spcAft>
                <a:spcPts val="0"/>
              </a:spcAft>
              <a:buNone/>
            </a:pPr>
            <a:r>
              <a:rPr lang="en" sz="900">
                <a:solidFill>
                  <a:srgbClr val="000000"/>
                </a:solidFill>
                <a:highlight>
                  <a:srgbClr val="FCFCFC"/>
                </a:highlight>
                <a:latin typeface="Lora"/>
                <a:ea typeface="Lora"/>
                <a:cs typeface="Lora"/>
                <a:sym typeface="Lora"/>
              </a:rPr>
              <a:t>Gover, A.R., Harper, S.B. &amp; Langton, L. Anti-Asian Hate Crime During the COVID-19 Pandemic: Exploring the </a:t>
            </a:r>
            <a:br>
              <a:rPr lang="en" sz="900">
                <a:solidFill>
                  <a:srgbClr val="000000"/>
                </a:solidFill>
                <a:highlight>
                  <a:srgbClr val="FCFCFC"/>
                </a:highlight>
                <a:latin typeface="Lora"/>
                <a:ea typeface="Lora"/>
                <a:cs typeface="Lora"/>
                <a:sym typeface="Lora"/>
              </a:rPr>
            </a:br>
            <a:r>
              <a:rPr lang="en" sz="900">
                <a:solidFill>
                  <a:srgbClr val="000000"/>
                </a:solidFill>
                <a:highlight>
                  <a:srgbClr val="FCFCFC"/>
                </a:highlight>
                <a:latin typeface="Lora"/>
                <a:ea typeface="Lora"/>
                <a:cs typeface="Lora"/>
                <a:sym typeface="Lora"/>
              </a:rPr>
              <a:t>	Reproduction of Inequality. </a:t>
            </a:r>
            <a:r>
              <a:rPr i="1" lang="en" sz="900">
                <a:solidFill>
                  <a:srgbClr val="000000"/>
                </a:solidFill>
                <a:highlight>
                  <a:srgbClr val="FCFCFC"/>
                </a:highlight>
                <a:latin typeface="Lora"/>
                <a:ea typeface="Lora"/>
                <a:cs typeface="Lora"/>
                <a:sym typeface="Lora"/>
              </a:rPr>
              <a:t>Am J Crim Just</a:t>
            </a:r>
            <a:r>
              <a:rPr lang="en" sz="900">
                <a:solidFill>
                  <a:srgbClr val="000000"/>
                </a:solidFill>
                <a:highlight>
                  <a:srgbClr val="FCFCFC"/>
                </a:highlight>
                <a:latin typeface="Lora"/>
                <a:ea typeface="Lora"/>
                <a:cs typeface="Lora"/>
                <a:sym typeface="Lora"/>
              </a:rPr>
              <a:t> 45, 647–667 (2020). </a:t>
            </a:r>
            <a:r>
              <a:rPr lang="en" sz="900">
                <a:solidFill>
                  <a:srgbClr val="000000"/>
                </a:solidFill>
                <a:highlight>
                  <a:srgbClr val="FCFCFC"/>
                </a:highlight>
                <a:uFill>
                  <a:noFill/>
                </a:uFill>
                <a:latin typeface="Lora"/>
                <a:ea typeface="Lora"/>
                <a:cs typeface="Lora"/>
                <a:sym typeface="Lora"/>
                <a:hlinkClick r:id="rId4">
                  <a:extLst>
                    <a:ext uri="{A12FA001-AC4F-418D-AE19-62706E023703}">
                      <ahyp:hlinkClr val="tx"/>
                    </a:ext>
                  </a:extLst>
                </a:hlinkClick>
              </a:rPr>
              <a:t>https://doi.org/10.1007/s12103-020-09545-1</a:t>
            </a:r>
            <a:endParaRPr sz="900">
              <a:solidFill>
                <a:srgbClr val="000000"/>
              </a:solidFill>
              <a:latin typeface="Lora"/>
              <a:ea typeface="Lora"/>
              <a:cs typeface="Lora"/>
              <a:sym typeface="Lora"/>
            </a:endParaRPr>
          </a:p>
          <a:p>
            <a:pPr indent="0" lvl="0" marL="0" rtl="0" algn="l">
              <a:spcBef>
                <a:spcPts val="1200"/>
              </a:spcBef>
              <a:spcAft>
                <a:spcPts val="0"/>
              </a:spcAft>
              <a:buNone/>
            </a:pPr>
            <a:r>
              <a:rPr lang="en" sz="900">
                <a:solidFill>
                  <a:srgbClr val="000000"/>
                </a:solidFill>
                <a:latin typeface="Lora"/>
                <a:ea typeface="Lora"/>
                <a:cs typeface="Lora"/>
                <a:sym typeface="Lora"/>
              </a:rPr>
              <a:t>Kelly, Rose B. “Hispanics Face Racial Discrimination in New York City” </a:t>
            </a:r>
            <a:r>
              <a:rPr i="1" lang="en" sz="900">
                <a:solidFill>
                  <a:srgbClr val="000000"/>
                </a:solidFill>
                <a:latin typeface="Lora"/>
                <a:ea typeface="Lora"/>
                <a:cs typeface="Lora"/>
                <a:sym typeface="Lora"/>
              </a:rPr>
              <a:t>Princeston Univeristy,</a:t>
            </a:r>
            <a:r>
              <a:rPr lang="en" sz="900">
                <a:solidFill>
                  <a:srgbClr val="000000"/>
                </a:solidFill>
                <a:latin typeface="Lora"/>
                <a:ea typeface="Lora"/>
                <a:cs typeface="Lora"/>
                <a:sym typeface="Lora"/>
              </a:rPr>
              <a:t> </a:t>
            </a:r>
            <a:r>
              <a:rPr lang="en" sz="900">
                <a:solidFill>
                  <a:srgbClr val="000000"/>
                </a:solidFill>
                <a:highlight>
                  <a:srgbClr val="FCFCFC"/>
                </a:highlight>
                <a:latin typeface="Lora"/>
                <a:ea typeface="Lora"/>
                <a:cs typeface="Lora"/>
                <a:sym typeface="Lora"/>
              </a:rPr>
              <a:t>										</a:t>
            </a:r>
            <a:r>
              <a:rPr lang="en" sz="900">
                <a:solidFill>
                  <a:srgbClr val="000000"/>
                </a:solidFill>
                <a:latin typeface="Lora"/>
                <a:ea typeface="Lora"/>
                <a:cs typeface="Lora"/>
                <a:sym typeface="Lora"/>
              </a:rPr>
              <a:t>The Trustees of Princeston Univerity,                              	</a:t>
            </a:r>
            <a:r>
              <a:rPr lang="en" sz="900">
                <a:solidFill>
                  <a:srgbClr val="000000"/>
                </a:solidFill>
                <a:highlight>
                  <a:srgbClr val="FCFCFC"/>
                </a:highlight>
                <a:latin typeface="Lora"/>
                <a:ea typeface="Lora"/>
                <a:cs typeface="Lora"/>
                <a:sym typeface="Lora"/>
              </a:rPr>
              <a:t>		           </a:t>
            </a:r>
            <a:br>
              <a:rPr lang="en" sz="900">
                <a:solidFill>
                  <a:srgbClr val="000000"/>
                </a:solidFill>
                <a:highlight>
                  <a:srgbClr val="FCFCFC"/>
                </a:highlight>
                <a:latin typeface="Lora"/>
                <a:ea typeface="Lora"/>
                <a:cs typeface="Lora"/>
                <a:sym typeface="Lora"/>
              </a:rPr>
            </a:br>
            <a:r>
              <a:rPr lang="en" sz="900">
                <a:solidFill>
                  <a:srgbClr val="000000"/>
                </a:solidFill>
                <a:highlight>
                  <a:srgbClr val="FCFCFC"/>
                </a:highlight>
                <a:latin typeface="Lora"/>
                <a:ea typeface="Lora"/>
                <a:cs typeface="Lora"/>
                <a:sym typeface="Lora"/>
              </a:rPr>
              <a:t>	</a:t>
            </a:r>
            <a:r>
              <a:rPr lang="en" sz="900">
                <a:solidFill>
                  <a:srgbClr val="000000"/>
                </a:solidFill>
                <a:latin typeface="Lora"/>
                <a:ea typeface="Lora"/>
                <a:cs typeface="Lora"/>
                <a:sym typeface="Lora"/>
              </a:rPr>
              <a:t>www.princeton.edu/news/2018/10/24/hispanics-face-racial-discrimination-new-york-citys-rental-housing-market. </a:t>
            </a:r>
            <a:endParaRPr sz="900">
              <a:solidFill>
                <a:srgbClr val="000000"/>
              </a:solidFill>
              <a:latin typeface="Lora"/>
              <a:ea typeface="Lora"/>
              <a:cs typeface="Lora"/>
              <a:sym typeface="Lora"/>
            </a:endParaRPr>
          </a:p>
          <a:p>
            <a:pPr indent="0" lvl="0" marL="0" rtl="0" algn="l">
              <a:spcBef>
                <a:spcPts val="1200"/>
              </a:spcBef>
              <a:spcAft>
                <a:spcPts val="0"/>
              </a:spcAft>
              <a:buNone/>
            </a:pPr>
            <a:r>
              <a:rPr lang="en" sz="900">
                <a:solidFill>
                  <a:srgbClr val="000000"/>
                </a:solidFill>
                <a:latin typeface="Lora"/>
                <a:ea typeface="Lora"/>
                <a:cs typeface="Lora"/>
                <a:sym typeface="Lora"/>
              </a:rPr>
              <a:t>Krogstad, Jens Manuel, and Luis Noe-Bustamante. “Key Facts about U.S. Latinos for National Hispanic Heritage Month.” </a:t>
            </a:r>
            <a:br>
              <a:rPr lang="en" sz="900">
                <a:solidFill>
                  <a:srgbClr val="000000"/>
                </a:solidFill>
                <a:latin typeface="Lora"/>
                <a:ea typeface="Lora"/>
                <a:cs typeface="Lora"/>
                <a:sym typeface="Lora"/>
              </a:rPr>
            </a:br>
            <a:r>
              <a:rPr lang="en" sz="900">
                <a:solidFill>
                  <a:srgbClr val="000000"/>
                </a:solidFill>
                <a:latin typeface="Lora"/>
                <a:ea typeface="Lora"/>
                <a:cs typeface="Lora"/>
                <a:sym typeface="Lora"/>
              </a:rPr>
              <a:t>	</a:t>
            </a:r>
            <a:r>
              <a:rPr i="1" lang="en" sz="900">
                <a:solidFill>
                  <a:srgbClr val="000000"/>
                </a:solidFill>
                <a:latin typeface="Lora"/>
                <a:ea typeface="Lora"/>
                <a:cs typeface="Lora"/>
                <a:sym typeface="Lora"/>
              </a:rPr>
              <a:t>Pew Research Center</a:t>
            </a:r>
            <a:r>
              <a:rPr lang="en" sz="900">
                <a:solidFill>
                  <a:srgbClr val="000000"/>
                </a:solidFill>
                <a:latin typeface="Lora"/>
                <a:ea typeface="Lora"/>
                <a:cs typeface="Lora"/>
                <a:sym typeface="Lora"/>
              </a:rPr>
              <a:t>, Pew Research Center, 10 Sept. 2020 </a:t>
            </a:r>
            <a:br>
              <a:rPr lang="en" sz="900">
                <a:solidFill>
                  <a:srgbClr val="000000"/>
                </a:solidFill>
                <a:latin typeface="Lora"/>
                <a:ea typeface="Lora"/>
                <a:cs typeface="Lora"/>
                <a:sym typeface="Lora"/>
              </a:rPr>
            </a:br>
            <a:r>
              <a:rPr lang="en" sz="900">
                <a:solidFill>
                  <a:srgbClr val="000000"/>
                </a:solidFill>
                <a:latin typeface="Lora"/>
                <a:ea typeface="Lora"/>
                <a:cs typeface="Lora"/>
                <a:sym typeface="Lora"/>
              </a:rPr>
              <a:t>	</a:t>
            </a:r>
            <a:r>
              <a:rPr lang="en" sz="900">
                <a:solidFill>
                  <a:srgbClr val="000000"/>
                </a:solidFill>
                <a:uFill>
                  <a:noFill/>
                </a:uFill>
                <a:latin typeface="Lora"/>
                <a:ea typeface="Lora"/>
                <a:cs typeface="Lora"/>
                <a:sym typeface="Lora"/>
                <a:hlinkClick r:id="rId5">
                  <a:extLst>
                    <a:ext uri="{A12FA001-AC4F-418D-AE19-62706E023703}">
                      <ahyp:hlinkClr val="tx"/>
                    </a:ext>
                  </a:extLst>
                </a:hlinkClick>
              </a:rPr>
              <a:t>www.pewresearch.org/fact-tank/2020/09/10/key-facts-about-u-s-latinos-for-national-</a:t>
            </a:r>
            <a:r>
              <a:rPr lang="en" sz="900">
                <a:solidFill>
                  <a:srgbClr val="000000"/>
                </a:solidFill>
                <a:latin typeface="Lora"/>
                <a:ea typeface="Lora"/>
                <a:cs typeface="Lora"/>
                <a:sym typeface="Lora"/>
              </a:rPr>
              <a:t>hispanic-heritage-month/. </a:t>
            </a:r>
            <a:endParaRPr sz="900">
              <a:solidFill>
                <a:srgbClr val="000000"/>
              </a:solidFill>
              <a:latin typeface="Lora"/>
              <a:ea typeface="Lora"/>
              <a:cs typeface="Lora"/>
              <a:sym typeface="Lora"/>
            </a:endParaRPr>
          </a:p>
          <a:p>
            <a:pPr indent="0" lvl="0" marL="0" rtl="0" algn="l">
              <a:lnSpc>
                <a:spcPct val="100000"/>
              </a:lnSpc>
              <a:spcBef>
                <a:spcPts val="1200"/>
              </a:spcBef>
              <a:spcAft>
                <a:spcPts val="0"/>
              </a:spcAft>
              <a:buNone/>
            </a:pPr>
            <a:r>
              <a:t/>
            </a:r>
            <a:endParaRPr sz="1100">
              <a:solidFill>
                <a:srgbClr val="000000"/>
              </a:solidFill>
              <a:latin typeface="Lora"/>
              <a:ea typeface="Lora"/>
              <a:cs typeface="Lora"/>
              <a:sym typeface="Lora"/>
            </a:endParaRPr>
          </a:p>
          <a:p>
            <a:pPr indent="0" lvl="0" marL="0" rtl="0" algn="l">
              <a:lnSpc>
                <a:spcPct val="100000"/>
              </a:lnSpc>
              <a:spcBef>
                <a:spcPts val="1200"/>
              </a:spcBef>
              <a:spcAft>
                <a:spcPts val="0"/>
              </a:spcAft>
              <a:buNone/>
            </a:pPr>
            <a:r>
              <a:t/>
            </a:r>
            <a:endParaRPr sz="1100">
              <a:solidFill>
                <a:srgbClr val="000000"/>
              </a:solidFill>
              <a:latin typeface="Lora"/>
              <a:ea typeface="Lora"/>
              <a:cs typeface="Lora"/>
              <a:sym typeface="Lora"/>
            </a:endParaRPr>
          </a:p>
          <a:p>
            <a:pPr indent="0" lvl="0" marL="0" rtl="0" algn="l">
              <a:spcBef>
                <a:spcPts val="1200"/>
              </a:spcBef>
              <a:spcAft>
                <a:spcPts val="0"/>
              </a:spcAft>
              <a:buNone/>
            </a:pPr>
            <a:r>
              <a:t/>
            </a:r>
            <a:endParaRPr sz="1100">
              <a:solidFill>
                <a:srgbClr val="000000"/>
              </a:solidFill>
              <a:latin typeface="Lora"/>
              <a:ea typeface="Lora"/>
              <a:cs typeface="Lora"/>
              <a:sym typeface="Lora"/>
            </a:endParaRPr>
          </a:p>
          <a:p>
            <a:pPr indent="0" lvl="0" marL="0" rtl="0" algn="l">
              <a:spcBef>
                <a:spcPts val="1200"/>
              </a:spcBef>
              <a:spcAft>
                <a:spcPts val="0"/>
              </a:spcAft>
              <a:buNone/>
            </a:pPr>
            <a:r>
              <a:rPr lang="en" sz="1100">
                <a:solidFill>
                  <a:srgbClr val="000000"/>
                </a:solidFill>
                <a:latin typeface="Lora"/>
                <a:ea typeface="Lora"/>
                <a:cs typeface="Lora"/>
                <a:sym typeface="Lora"/>
              </a:rPr>
              <a:t>.</a:t>
            </a:r>
            <a:endParaRPr sz="1100">
              <a:solidFill>
                <a:srgbClr val="000000"/>
              </a:solidFill>
              <a:latin typeface="Lora"/>
              <a:ea typeface="Lora"/>
              <a:cs typeface="Lora"/>
              <a:sym typeface="Lora"/>
            </a:endParaRPr>
          </a:p>
          <a:p>
            <a:pPr indent="0" lvl="0" marL="0" rtl="0" algn="l">
              <a:spcBef>
                <a:spcPts val="1200"/>
              </a:spcBef>
              <a:spcAft>
                <a:spcPts val="0"/>
              </a:spcAft>
              <a:buNone/>
            </a:pPr>
            <a:r>
              <a:t/>
            </a:r>
            <a:endParaRPr sz="1100">
              <a:solidFill>
                <a:srgbClr val="000000"/>
              </a:solidFill>
              <a:latin typeface="Lora"/>
              <a:ea typeface="Lora"/>
              <a:cs typeface="Lora"/>
              <a:sym typeface="Lora"/>
            </a:endParaRPr>
          </a:p>
          <a:p>
            <a:pPr indent="0" lvl="0" marL="0" rtl="0" algn="l">
              <a:spcBef>
                <a:spcPts val="1200"/>
              </a:spcBef>
              <a:spcAft>
                <a:spcPts val="0"/>
              </a:spcAft>
              <a:buNone/>
            </a:pPr>
            <a:r>
              <a:t/>
            </a:r>
            <a:endParaRPr sz="1100">
              <a:solidFill>
                <a:srgbClr val="000000"/>
              </a:solidFill>
              <a:latin typeface="Lora"/>
              <a:ea typeface="Lora"/>
              <a:cs typeface="Lora"/>
              <a:sym typeface="Lora"/>
            </a:endParaRPr>
          </a:p>
          <a:p>
            <a:pPr indent="0" lvl="0" marL="0" rtl="0" algn="l">
              <a:spcBef>
                <a:spcPts val="1200"/>
              </a:spcBef>
              <a:spcAft>
                <a:spcPts val="0"/>
              </a:spcAft>
              <a:buNone/>
            </a:pPr>
            <a:r>
              <a:t/>
            </a:r>
            <a:endParaRPr sz="1100">
              <a:solidFill>
                <a:srgbClr val="000000"/>
              </a:solidFill>
              <a:latin typeface="Lora"/>
              <a:ea typeface="Lora"/>
              <a:cs typeface="Lora"/>
              <a:sym typeface="Lora"/>
            </a:endParaRPr>
          </a:p>
          <a:p>
            <a:pPr indent="0" lvl="0" marL="0" rtl="0" algn="l">
              <a:spcBef>
                <a:spcPts val="1200"/>
              </a:spcBef>
              <a:spcAft>
                <a:spcPts val="0"/>
              </a:spcAft>
              <a:buNone/>
            </a:pPr>
            <a:r>
              <a:t/>
            </a:r>
            <a:endParaRPr sz="1100">
              <a:solidFill>
                <a:srgbClr val="000000"/>
              </a:solidFill>
              <a:latin typeface="Lora"/>
              <a:ea typeface="Lora"/>
              <a:cs typeface="Lora"/>
              <a:sym typeface="Lora"/>
            </a:endParaRPr>
          </a:p>
          <a:p>
            <a:pPr indent="0" lvl="0" marL="0" rtl="0" algn="l">
              <a:spcBef>
                <a:spcPts val="1200"/>
              </a:spcBef>
              <a:spcAft>
                <a:spcPts val="0"/>
              </a:spcAft>
              <a:buNone/>
            </a:pPr>
            <a:r>
              <a:t/>
            </a:r>
            <a:endParaRPr sz="1100">
              <a:solidFill>
                <a:srgbClr val="000000"/>
              </a:solidFill>
              <a:latin typeface="Lora"/>
              <a:ea typeface="Lora"/>
              <a:cs typeface="Lora"/>
              <a:sym typeface="Lora"/>
            </a:endParaRPr>
          </a:p>
          <a:p>
            <a:pPr indent="0" lvl="0" marL="0" rtl="0" algn="l">
              <a:spcBef>
                <a:spcPts val="1200"/>
              </a:spcBef>
              <a:spcAft>
                <a:spcPts val="0"/>
              </a:spcAft>
              <a:buNone/>
            </a:pPr>
            <a:r>
              <a:t/>
            </a:r>
            <a:endParaRPr sz="1100">
              <a:solidFill>
                <a:srgbClr val="000000"/>
              </a:solidFill>
              <a:latin typeface="Lora"/>
              <a:ea typeface="Lora"/>
              <a:cs typeface="Lora"/>
              <a:sym typeface="Lora"/>
            </a:endParaRPr>
          </a:p>
          <a:p>
            <a:pPr indent="0" lvl="0" marL="0" rtl="0" algn="l">
              <a:spcBef>
                <a:spcPts val="1200"/>
              </a:spcBef>
              <a:spcAft>
                <a:spcPts val="1600"/>
              </a:spcAft>
              <a:buNone/>
            </a:pPr>
            <a:r>
              <a:t/>
            </a:r>
            <a:endParaRPr sz="1100">
              <a:solidFill>
                <a:srgbClr val="000000"/>
              </a:solidFill>
              <a:latin typeface="Lora"/>
              <a:ea typeface="Lora"/>
              <a:cs typeface="Lora"/>
              <a:sym typeface="Lora"/>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5" name="Shape 215"/>
        <p:cNvGrpSpPr/>
        <p:nvPr/>
      </p:nvGrpSpPr>
      <p:grpSpPr>
        <a:xfrm>
          <a:off x="0" y="0"/>
          <a:ext cx="0" cy="0"/>
          <a:chOff x="0" y="0"/>
          <a:chExt cx="0" cy="0"/>
        </a:xfrm>
      </p:grpSpPr>
      <p:sp>
        <p:nvSpPr>
          <p:cNvPr id="216" name="Google Shape;216;p35"/>
          <p:cNvSpPr txBox="1"/>
          <p:nvPr>
            <p:ph type="title"/>
          </p:nvPr>
        </p:nvSpPr>
        <p:spPr>
          <a:xfrm>
            <a:off x="460950" y="419750"/>
            <a:ext cx="8222100" cy="767700"/>
          </a:xfrm>
          <a:prstGeom prst="rect">
            <a:avLst/>
          </a:prstGeom>
        </p:spPr>
        <p:txBody>
          <a:bodyPr anchorCtr="0" anchor="b" bIns="91425" lIns="91425" spcFirstLastPara="1" rIns="91425" wrap="square" tIns="91425">
            <a:noAutofit/>
          </a:bodyPr>
          <a:lstStyle/>
          <a:p>
            <a:pPr indent="0" lvl="0" marL="1828800" rtl="0" algn="l">
              <a:spcBef>
                <a:spcPts val="0"/>
              </a:spcBef>
              <a:spcAft>
                <a:spcPts val="0"/>
              </a:spcAft>
              <a:buNone/>
            </a:pPr>
            <a:r>
              <a:rPr lang="en"/>
              <a:t>References Continued</a:t>
            </a:r>
            <a:endParaRPr/>
          </a:p>
        </p:txBody>
      </p:sp>
      <p:sp>
        <p:nvSpPr>
          <p:cNvPr id="217" name="Google Shape;217;p35"/>
          <p:cNvSpPr txBox="1"/>
          <p:nvPr>
            <p:ph idx="1" type="body"/>
          </p:nvPr>
        </p:nvSpPr>
        <p:spPr>
          <a:xfrm>
            <a:off x="0" y="1564225"/>
            <a:ext cx="9144000" cy="3809700"/>
          </a:xfrm>
          <a:prstGeom prst="rect">
            <a:avLst/>
          </a:prstGeom>
        </p:spPr>
        <p:txBody>
          <a:bodyPr anchorCtr="0" anchor="t" bIns="91425" lIns="91425" spcFirstLastPara="1" rIns="91425" wrap="square" tIns="91425">
            <a:noAutofit/>
          </a:bodyPr>
          <a:lstStyle/>
          <a:p>
            <a:pPr indent="0" lvl="0" marL="0" rtl="0" algn="l">
              <a:spcBef>
                <a:spcPts val="1200"/>
              </a:spcBef>
              <a:spcAft>
                <a:spcPts val="0"/>
              </a:spcAft>
              <a:buNone/>
            </a:pPr>
            <a:r>
              <a:rPr lang="en" sz="900">
                <a:solidFill>
                  <a:srgbClr val="000000"/>
                </a:solidFill>
                <a:latin typeface="Lora"/>
                <a:ea typeface="Lora"/>
                <a:cs typeface="Lora"/>
                <a:sym typeface="Lora"/>
              </a:rPr>
              <a:t>Eligon, John. “Hate Crimes Increase for the Third Consecutive Year, F.B.I. Reports.” </a:t>
            </a:r>
            <a:r>
              <a:rPr i="1" lang="en" sz="900">
                <a:solidFill>
                  <a:srgbClr val="000000"/>
                </a:solidFill>
                <a:latin typeface="Lora"/>
                <a:ea typeface="Lora"/>
                <a:cs typeface="Lora"/>
                <a:sym typeface="Lora"/>
              </a:rPr>
              <a:t>The New York Times</a:t>
            </a:r>
            <a:r>
              <a:rPr lang="en" sz="900">
                <a:solidFill>
                  <a:srgbClr val="000000"/>
                </a:solidFill>
                <a:latin typeface="Lora"/>
                <a:ea typeface="Lora"/>
                <a:cs typeface="Lora"/>
                <a:sym typeface="Lora"/>
              </a:rPr>
              <a:t>, The New York </a:t>
            </a:r>
            <a:br>
              <a:rPr lang="en" sz="900">
                <a:solidFill>
                  <a:srgbClr val="000000"/>
                </a:solidFill>
                <a:latin typeface="Lora"/>
                <a:ea typeface="Lora"/>
                <a:cs typeface="Lora"/>
                <a:sym typeface="Lora"/>
              </a:rPr>
            </a:br>
            <a:r>
              <a:rPr lang="en" sz="900">
                <a:solidFill>
                  <a:srgbClr val="000000"/>
                </a:solidFill>
                <a:latin typeface="Lora"/>
                <a:ea typeface="Lora"/>
                <a:cs typeface="Lora"/>
                <a:sym typeface="Lora"/>
              </a:rPr>
              <a:t>	Times, 13 Nov. 2018, www.nytimes.com/2018/11/13/us/hate-crimes-fbi-2017.html. </a:t>
            </a:r>
            <a:endParaRPr sz="900">
              <a:solidFill>
                <a:srgbClr val="000000"/>
              </a:solidFill>
              <a:latin typeface="Lora"/>
              <a:ea typeface="Lora"/>
              <a:cs typeface="Lora"/>
              <a:sym typeface="Lora"/>
            </a:endParaRPr>
          </a:p>
          <a:p>
            <a:pPr indent="0" lvl="0" marL="0" rtl="0" algn="l">
              <a:spcBef>
                <a:spcPts val="1200"/>
              </a:spcBef>
              <a:spcAft>
                <a:spcPts val="0"/>
              </a:spcAft>
              <a:buNone/>
            </a:pPr>
            <a:r>
              <a:rPr lang="en" sz="900">
                <a:solidFill>
                  <a:srgbClr val="000000"/>
                </a:solidFill>
                <a:latin typeface="Lora"/>
                <a:ea typeface="Lora"/>
                <a:cs typeface="Lora"/>
                <a:sym typeface="Lora"/>
              </a:rPr>
              <a:t>Lopez, Mark Hugo, et al. “Latinos' Experiences with Discrimination.” </a:t>
            </a:r>
            <a:r>
              <a:rPr i="1" lang="en" sz="900">
                <a:solidFill>
                  <a:srgbClr val="000000"/>
                </a:solidFill>
                <a:latin typeface="Lora"/>
                <a:ea typeface="Lora"/>
                <a:cs typeface="Lora"/>
                <a:sym typeface="Lora"/>
              </a:rPr>
              <a:t>Pew Research Center's Hispanic Trends Project</a:t>
            </a:r>
            <a:r>
              <a:rPr lang="en" sz="900">
                <a:solidFill>
                  <a:srgbClr val="000000"/>
                </a:solidFill>
                <a:latin typeface="Lora"/>
                <a:ea typeface="Lora"/>
                <a:cs typeface="Lora"/>
                <a:sym typeface="Lora"/>
              </a:rPr>
              <a:t>, Pew </a:t>
            </a:r>
            <a:br>
              <a:rPr lang="en" sz="900">
                <a:solidFill>
                  <a:srgbClr val="000000"/>
                </a:solidFill>
                <a:latin typeface="Lora"/>
                <a:ea typeface="Lora"/>
                <a:cs typeface="Lora"/>
                <a:sym typeface="Lora"/>
              </a:rPr>
            </a:br>
            <a:r>
              <a:rPr lang="en" sz="900">
                <a:solidFill>
                  <a:srgbClr val="000000"/>
                </a:solidFill>
                <a:latin typeface="Lora"/>
                <a:ea typeface="Lora"/>
                <a:cs typeface="Lora"/>
                <a:sym typeface="Lora"/>
              </a:rPr>
              <a:t>	Research Center, 27 Aug. 2020, www.pewresearch.org/hispanic/2018/10/25/latinos-and-discrimination/.     </a:t>
            </a:r>
            <a:endParaRPr sz="900">
              <a:solidFill>
                <a:srgbClr val="000000"/>
              </a:solidFill>
              <a:latin typeface="Lora"/>
              <a:ea typeface="Lora"/>
              <a:cs typeface="Lora"/>
              <a:sym typeface="Lora"/>
            </a:endParaRPr>
          </a:p>
          <a:p>
            <a:pPr indent="0" lvl="0" marL="0" rtl="0" algn="l">
              <a:spcBef>
                <a:spcPts val="1200"/>
              </a:spcBef>
              <a:spcAft>
                <a:spcPts val="0"/>
              </a:spcAft>
              <a:buNone/>
            </a:pPr>
            <a:r>
              <a:rPr lang="en" sz="900">
                <a:solidFill>
                  <a:srgbClr val="000000"/>
                </a:solidFill>
                <a:latin typeface="Lora"/>
                <a:ea typeface="Lora"/>
                <a:cs typeface="Lora"/>
                <a:sym typeface="Lora"/>
              </a:rPr>
              <a:t>Pinkhasov, Miriam, et al. “Eric Garner.” </a:t>
            </a:r>
            <a:r>
              <a:rPr i="1" lang="en" sz="900">
                <a:solidFill>
                  <a:srgbClr val="000000"/>
                </a:solidFill>
                <a:latin typeface="Lora"/>
                <a:ea typeface="Lora"/>
                <a:cs typeface="Lora"/>
                <a:sym typeface="Lora"/>
              </a:rPr>
              <a:t>Race</a:t>
            </a:r>
            <a:r>
              <a:rPr lang="en" sz="900">
                <a:solidFill>
                  <a:srgbClr val="000000"/>
                </a:solidFill>
                <a:latin typeface="Lora"/>
                <a:ea typeface="Lora"/>
                <a:cs typeface="Lora"/>
                <a:sym typeface="Lora"/>
              </a:rPr>
              <a:t>, eportfolios.macaulay.cuny.edu/raceinnyc/eric-garner/. </a:t>
            </a:r>
            <a:endParaRPr sz="900">
              <a:solidFill>
                <a:srgbClr val="000000"/>
              </a:solidFill>
              <a:latin typeface="Lora"/>
              <a:ea typeface="Lora"/>
              <a:cs typeface="Lora"/>
              <a:sym typeface="Lora"/>
            </a:endParaRPr>
          </a:p>
          <a:p>
            <a:pPr indent="0" lvl="0" marL="0" rtl="0" algn="l">
              <a:spcBef>
                <a:spcPts val="1200"/>
              </a:spcBef>
              <a:spcAft>
                <a:spcPts val="0"/>
              </a:spcAft>
              <a:buNone/>
            </a:pPr>
            <a:r>
              <a:rPr lang="en" sz="900">
                <a:solidFill>
                  <a:srgbClr val="000000"/>
                </a:solidFill>
                <a:latin typeface="Lora"/>
                <a:ea typeface="Lora"/>
                <a:cs typeface="Lora"/>
                <a:sym typeface="Lora"/>
              </a:rPr>
              <a:t>Scotto, Michael. “New Report Finds Racism Is 'Inescapable' in New York City.” </a:t>
            </a:r>
            <a:r>
              <a:rPr i="1" lang="en" sz="900">
                <a:solidFill>
                  <a:srgbClr val="000000"/>
                </a:solidFill>
                <a:latin typeface="Lora"/>
                <a:ea typeface="Lora"/>
                <a:cs typeface="Lora"/>
                <a:sym typeface="Lora"/>
              </a:rPr>
              <a:t>Spectrum News NY1</a:t>
            </a:r>
            <a:r>
              <a:rPr lang="en" sz="900">
                <a:solidFill>
                  <a:srgbClr val="000000"/>
                </a:solidFill>
                <a:latin typeface="Lora"/>
                <a:ea typeface="Lora"/>
                <a:cs typeface="Lora"/>
                <a:sym typeface="Lora"/>
              </a:rPr>
              <a:t>, 10 June 2020, 8:44 </a:t>
            </a:r>
            <a:br>
              <a:rPr lang="en" sz="900">
                <a:solidFill>
                  <a:srgbClr val="000000"/>
                </a:solidFill>
                <a:latin typeface="Lora"/>
                <a:ea typeface="Lora"/>
                <a:cs typeface="Lora"/>
                <a:sym typeface="Lora"/>
              </a:rPr>
            </a:br>
            <a:r>
              <a:rPr lang="en" sz="900">
                <a:solidFill>
                  <a:srgbClr val="000000"/>
                </a:solidFill>
                <a:latin typeface="Lora"/>
                <a:ea typeface="Lora"/>
                <a:cs typeface="Lora"/>
                <a:sym typeface="Lora"/>
              </a:rPr>
              <a:t>	PM,</a:t>
            </a:r>
            <a:br>
              <a:rPr lang="en" sz="900">
                <a:solidFill>
                  <a:srgbClr val="000000"/>
                </a:solidFill>
                <a:latin typeface="Lora"/>
                <a:ea typeface="Lora"/>
                <a:cs typeface="Lora"/>
                <a:sym typeface="Lora"/>
              </a:rPr>
            </a:br>
            <a:r>
              <a:rPr lang="en" sz="900">
                <a:solidFill>
                  <a:srgbClr val="000000"/>
                </a:solidFill>
                <a:latin typeface="Lora"/>
                <a:ea typeface="Lora"/>
                <a:cs typeface="Lora"/>
                <a:sym typeface="Lora"/>
              </a:rPr>
              <a:t>       www.ny1.com/nyc/all-boroughs/news/2020/06/11/new-report-finds-racism-is--inescapable--in-new-york-city. </a:t>
            </a:r>
            <a:endParaRPr sz="900">
              <a:solidFill>
                <a:srgbClr val="000000"/>
              </a:solidFill>
              <a:latin typeface="Lora"/>
              <a:ea typeface="Lora"/>
              <a:cs typeface="Lora"/>
              <a:sym typeface="Lora"/>
            </a:endParaRPr>
          </a:p>
          <a:p>
            <a:pPr indent="0" lvl="0" marL="0" rtl="0" algn="l">
              <a:spcBef>
                <a:spcPts val="1200"/>
              </a:spcBef>
              <a:spcAft>
                <a:spcPts val="0"/>
              </a:spcAft>
              <a:buNone/>
            </a:pPr>
            <a:r>
              <a:rPr lang="en" sz="900">
                <a:solidFill>
                  <a:srgbClr val="000000"/>
                </a:solidFill>
                <a:latin typeface="Lora"/>
                <a:ea typeface="Lora"/>
                <a:cs typeface="Lora"/>
                <a:sym typeface="Lora"/>
              </a:rPr>
              <a:t>Sole, Elise. “Trump Supporter Calls 911 on Black Lyft Driver for Not Turning on the Radio.” </a:t>
            </a:r>
            <a:r>
              <a:rPr i="1" lang="en" sz="900">
                <a:solidFill>
                  <a:srgbClr val="000000"/>
                </a:solidFill>
                <a:latin typeface="Lora"/>
                <a:ea typeface="Lora"/>
                <a:cs typeface="Lora"/>
                <a:sym typeface="Lora"/>
              </a:rPr>
              <a:t>Yahoo! News</a:t>
            </a:r>
            <a:r>
              <a:rPr lang="en" sz="900">
                <a:solidFill>
                  <a:srgbClr val="000000"/>
                </a:solidFill>
                <a:latin typeface="Lora"/>
                <a:ea typeface="Lora"/>
                <a:cs typeface="Lora"/>
                <a:sym typeface="Lora"/>
              </a:rPr>
              <a:t>, Yahoo!, 11 Oct. </a:t>
            </a:r>
            <a:br>
              <a:rPr lang="en" sz="900">
                <a:solidFill>
                  <a:srgbClr val="000000"/>
                </a:solidFill>
                <a:latin typeface="Lora"/>
                <a:ea typeface="Lora"/>
                <a:cs typeface="Lora"/>
                <a:sym typeface="Lora"/>
              </a:rPr>
            </a:br>
            <a:r>
              <a:rPr lang="en" sz="900">
                <a:solidFill>
                  <a:srgbClr val="000000"/>
                </a:solidFill>
                <a:latin typeface="Lora"/>
                <a:ea typeface="Lora"/>
                <a:cs typeface="Lora"/>
                <a:sym typeface="Lora"/>
              </a:rPr>
              <a:t>	2018. </a:t>
            </a:r>
            <a:endParaRPr sz="900">
              <a:solidFill>
                <a:srgbClr val="000000"/>
              </a:solidFill>
              <a:latin typeface="Lora"/>
              <a:ea typeface="Lora"/>
              <a:cs typeface="Lora"/>
              <a:sym typeface="Lora"/>
            </a:endParaRPr>
          </a:p>
          <a:p>
            <a:pPr indent="0" lvl="0" marL="0" rtl="0" algn="l">
              <a:spcBef>
                <a:spcPts val="1200"/>
              </a:spcBef>
              <a:spcAft>
                <a:spcPts val="0"/>
              </a:spcAft>
              <a:buNone/>
            </a:pPr>
            <a:r>
              <a:rPr lang="en" sz="900">
                <a:solidFill>
                  <a:srgbClr val="000000"/>
                </a:solidFill>
                <a:latin typeface="Lora"/>
                <a:ea typeface="Lora"/>
                <a:cs typeface="Lora"/>
                <a:sym typeface="Lora"/>
              </a:rPr>
              <a:t>Southall, Ashley. “N.Y.C. Commissioner Denies Racial Bias in Social Distancing Policing.” </a:t>
            </a:r>
            <a:r>
              <a:rPr i="1" lang="en" sz="900">
                <a:solidFill>
                  <a:srgbClr val="000000"/>
                </a:solidFill>
                <a:latin typeface="Lora"/>
                <a:ea typeface="Lora"/>
                <a:cs typeface="Lora"/>
                <a:sym typeface="Lora"/>
              </a:rPr>
              <a:t>The New York Times</a:t>
            </a:r>
            <a:r>
              <a:rPr lang="en" sz="900">
                <a:solidFill>
                  <a:srgbClr val="000000"/>
                </a:solidFill>
                <a:latin typeface="Lora"/>
                <a:ea typeface="Lora"/>
                <a:cs typeface="Lora"/>
                <a:sym typeface="Lora"/>
              </a:rPr>
              <a:t>, The New </a:t>
            </a:r>
            <a:br>
              <a:rPr lang="en" sz="900">
                <a:solidFill>
                  <a:srgbClr val="000000"/>
                </a:solidFill>
                <a:latin typeface="Lora"/>
                <a:ea typeface="Lora"/>
                <a:cs typeface="Lora"/>
                <a:sym typeface="Lora"/>
              </a:rPr>
            </a:br>
            <a:r>
              <a:rPr lang="en" sz="900">
                <a:solidFill>
                  <a:srgbClr val="000000"/>
                </a:solidFill>
                <a:latin typeface="Lora"/>
                <a:ea typeface="Lora"/>
                <a:cs typeface="Lora"/>
                <a:sym typeface="Lora"/>
              </a:rPr>
              <a:t>	York Times, 13 May 2020, </a:t>
            </a:r>
            <a:br>
              <a:rPr lang="en" sz="900">
                <a:solidFill>
                  <a:srgbClr val="000000"/>
                </a:solidFill>
                <a:latin typeface="Lora"/>
                <a:ea typeface="Lora"/>
                <a:cs typeface="Lora"/>
                <a:sym typeface="Lora"/>
              </a:rPr>
            </a:br>
            <a:r>
              <a:rPr lang="en" sz="900">
                <a:solidFill>
                  <a:srgbClr val="000000"/>
                </a:solidFill>
                <a:latin typeface="Lora"/>
                <a:ea typeface="Lora"/>
                <a:cs typeface="Lora"/>
                <a:sym typeface="Lora"/>
              </a:rPr>
              <a:t>	www.nytimes.com/2020/05/13/nyregion/nypd-social-distancing-race-coronavirus.html.</a:t>
            </a:r>
            <a:r>
              <a:rPr lang="en" sz="1200">
                <a:solidFill>
                  <a:srgbClr val="000000"/>
                </a:solidFill>
                <a:latin typeface="Lora"/>
                <a:ea typeface="Lora"/>
                <a:cs typeface="Lora"/>
                <a:sym typeface="Lora"/>
              </a:rPr>
              <a:t> </a:t>
            </a:r>
            <a:endParaRPr sz="1200">
              <a:solidFill>
                <a:srgbClr val="000000"/>
              </a:solidFill>
              <a:latin typeface="Lora"/>
              <a:ea typeface="Lora"/>
              <a:cs typeface="Lora"/>
              <a:sym typeface="Lora"/>
            </a:endParaRPr>
          </a:p>
          <a:p>
            <a:pPr indent="0" lvl="0" marL="0" rtl="0" algn="l">
              <a:spcBef>
                <a:spcPts val="1200"/>
              </a:spcBef>
              <a:spcAft>
                <a:spcPts val="0"/>
              </a:spcAft>
              <a:buNone/>
            </a:pPr>
            <a:r>
              <a:t/>
            </a:r>
            <a:endParaRPr sz="1200">
              <a:solidFill>
                <a:srgbClr val="000000"/>
              </a:solidFill>
              <a:latin typeface="Lora"/>
              <a:ea typeface="Lora"/>
              <a:cs typeface="Lora"/>
              <a:sym typeface="Lora"/>
            </a:endParaRPr>
          </a:p>
          <a:p>
            <a:pPr indent="0" lvl="0" marL="0" rtl="0" algn="l">
              <a:spcBef>
                <a:spcPts val="1200"/>
              </a:spcBef>
              <a:spcAft>
                <a:spcPts val="1200"/>
              </a:spcAft>
              <a:buNone/>
            </a:pPr>
            <a:r>
              <a:t/>
            </a:r>
            <a:endParaRPr sz="1200">
              <a:solidFill>
                <a:srgbClr val="000000"/>
              </a:solidFill>
              <a:latin typeface="Lora"/>
              <a:ea typeface="Lora"/>
              <a:cs typeface="Lora"/>
              <a:sym typeface="Lora"/>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 name="Shape 78"/>
        <p:cNvGrpSpPr/>
        <p:nvPr/>
      </p:nvGrpSpPr>
      <p:grpSpPr>
        <a:xfrm>
          <a:off x="0" y="0"/>
          <a:ext cx="0" cy="0"/>
          <a:chOff x="0" y="0"/>
          <a:chExt cx="0" cy="0"/>
        </a:xfrm>
      </p:grpSpPr>
      <p:sp>
        <p:nvSpPr>
          <p:cNvPr id="79" name="Google Shape;79;p15"/>
          <p:cNvSpPr txBox="1"/>
          <p:nvPr>
            <p:ph type="title"/>
          </p:nvPr>
        </p:nvSpPr>
        <p:spPr>
          <a:xfrm>
            <a:off x="471900" y="738725"/>
            <a:ext cx="8222100" cy="767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Science and Racism</a:t>
            </a:r>
            <a:endParaRPr/>
          </a:p>
        </p:txBody>
      </p:sp>
      <p:sp>
        <p:nvSpPr>
          <p:cNvPr id="80" name="Google Shape;80;p15"/>
          <p:cNvSpPr txBox="1"/>
          <p:nvPr>
            <p:ph idx="1" type="body"/>
          </p:nvPr>
        </p:nvSpPr>
        <p:spPr>
          <a:xfrm>
            <a:off x="205400" y="1839125"/>
            <a:ext cx="8544900" cy="31266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SzPts val="1400"/>
              <a:buChar char="●"/>
            </a:pPr>
            <a:r>
              <a:rPr lang="en"/>
              <a:t>In earlier decades, scientists have tried to prove the inferiority of blacks and superiority of whites through specific testing. </a:t>
            </a:r>
            <a:endParaRPr/>
          </a:p>
          <a:p>
            <a:pPr indent="-317500" lvl="0" marL="457200" rtl="0" algn="l">
              <a:spcBef>
                <a:spcPts val="0"/>
              </a:spcBef>
              <a:spcAft>
                <a:spcPts val="0"/>
              </a:spcAft>
              <a:buSzPts val="1400"/>
              <a:buChar char="●"/>
            </a:pPr>
            <a:r>
              <a:rPr lang="en"/>
              <a:t>Scientists wanted to see if this “inferiority” and “superiority” was nature v. nurture.</a:t>
            </a:r>
            <a:endParaRPr/>
          </a:p>
          <a:p>
            <a:pPr indent="-317500" lvl="0" marL="457200" rtl="0" algn="l">
              <a:spcBef>
                <a:spcPts val="0"/>
              </a:spcBef>
              <a:spcAft>
                <a:spcPts val="0"/>
              </a:spcAft>
              <a:buSzPts val="1400"/>
              <a:buChar char="●"/>
            </a:pPr>
            <a:r>
              <a:rPr lang="en"/>
              <a:t>Phrenology was one of the methods used for this testing that compared skull sizes of different racial groups. These findings were then used to try to determine intelligence and innate group differences.</a:t>
            </a:r>
            <a:endParaRPr/>
          </a:p>
          <a:p>
            <a:pPr indent="-317500" lvl="0" marL="457200" rtl="0" algn="l">
              <a:spcBef>
                <a:spcPts val="0"/>
              </a:spcBef>
              <a:spcAft>
                <a:spcPts val="0"/>
              </a:spcAft>
              <a:buSzPts val="1400"/>
              <a:buChar char="●"/>
            </a:pPr>
            <a:r>
              <a:rPr lang="en"/>
              <a:t>Ignorant tests like this, gave birth to idea of the extinction thesis. This thesis compared mortality rates in infants within white and black communities. </a:t>
            </a:r>
            <a:endParaRPr/>
          </a:p>
          <a:p>
            <a:pPr indent="-317500" lvl="0" marL="457200" rtl="0" algn="l">
              <a:spcBef>
                <a:spcPts val="0"/>
              </a:spcBef>
              <a:spcAft>
                <a:spcPts val="0"/>
              </a:spcAft>
              <a:buSzPts val="1400"/>
              <a:buChar char="●"/>
            </a:pPr>
            <a:r>
              <a:rPr lang="en"/>
              <a:t>There was a higher infant mortality rate amongst black communities due to socioeconomic factors, but that was harshly overlooked.  </a:t>
            </a:r>
            <a:endParaRPr/>
          </a:p>
          <a:p>
            <a:pPr indent="-317500" lvl="0" marL="457200" rtl="0" algn="l">
              <a:spcBef>
                <a:spcPts val="0"/>
              </a:spcBef>
              <a:spcAft>
                <a:spcPts val="0"/>
              </a:spcAft>
              <a:buSzPts val="1400"/>
              <a:buChar char="●"/>
            </a:pPr>
            <a:r>
              <a:rPr lang="en"/>
              <a:t>Scientists believed that public or social investment into these communities were worthless because it was a “dying race”</a:t>
            </a:r>
            <a:endParaRPr/>
          </a:p>
          <a:p>
            <a:pPr indent="-317500" lvl="0" marL="457200" rtl="0" algn="l">
              <a:spcBef>
                <a:spcPts val="0"/>
              </a:spcBef>
              <a:spcAft>
                <a:spcPts val="0"/>
              </a:spcAft>
              <a:buSzPts val="1400"/>
              <a:buChar char="●"/>
            </a:pPr>
            <a:r>
              <a:rPr lang="en"/>
              <a:t>Arrogance of such “studies” created the divide within society, leading to a mindset of superiority</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 name="Shape 84"/>
        <p:cNvGrpSpPr/>
        <p:nvPr/>
      </p:nvGrpSpPr>
      <p:grpSpPr>
        <a:xfrm>
          <a:off x="0" y="0"/>
          <a:ext cx="0" cy="0"/>
          <a:chOff x="0" y="0"/>
          <a:chExt cx="0" cy="0"/>
        </a:xfrm>
      </p:grpSpPr>
      <p:sp>
        <p:nvSpPr>
          <p:cNvPr id="85" name="Google Shape;85;p16"/>
          <p:cNvSpPr txBox="1"/>
          <p:nvPr>
            <p:ph type="title"/>
          </p:nvPr>
        </p:nvSpPr>
        <p:spPr>
          <a:xfrm>
            <a:off x="226078" y="357800"/>
            <a:ext cx="2808000" cy="9534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Racism in New York</a:t>
            </a:r>
            <a:endParaRPr/>
          </a:p>
        </p:txBody>
      </p:sp>
      <p:pic>
        <p:nvPicPr>
          <p:cNvPr id="86" name="Google Shape;86;p16"/>
          <p:cNvPicPr preferRelativeResize="0"/>
          <p:nvPr/>
        </p:nvPicPr>
        <p:blipFill>
          <a:blip r:embed="rId3">
            <a:alphaModFix/>
          </a:blip>
          <a:stretch>
            <a:fillRect/>
          </a:stretch>
        </p:blipFill>
        <p:spPr>
          <a:xfrm>
            <a:off x="165787" y="1544325"/>
            <a:ext cx="2928576" cy="1951897"/>
          </a:xfrm>
          <a:prstGeom prst="rect">
            <a:avLst/>
          </a:prstGeom>
          <a:noFill/>
          <a:ln>
            <a:noFill/>
          </a:ln>
        </p:spPr>
      </p:pic>
      <p:sp>
        <p:nvSpPr>
          <p:cNvPr id="87" name="Google Shape;87;p16"/>
          <p:cNvSpPr txBox="1"/>
          <p:nvPr/>
        </p:nvSpPr>
        <p:spPr>
          <a:xfrm>
            <a:off x="3455650" y="213200"/>
            <a:ext cx="5569800" cy="4725900"/>
          </a:xfrm>
          <a:prstGeom prst="rect">
            <a:avLst/>
          </a:prstGeom>
          <a:noFill/>
          <a:ln>
            <a:noFill/>
          </a:ln>
        </p:spPr>
        <p:txBody>
          <a:bodyPr anchorCtr="0" anchor="t" bIns="91425" lIns="91425" spcFirstLastPara="1" rIns="91425" wrap="square" tIns="91425">
            <a:noAutofit/>
          </a:bodyPr>
          <a:lstStyle/>
          <a:p>
            <a:pPr indent="-317500" lvl="0" marL="457200" rtl="0" algn="l">
              <a:spcBef>
                <a:spcPts val="0"/>
              </a:spcBef>
              <a:spcAft>
                <a:spcPts val="0"/>
              </a:spcAft>
              <a:buSzPts val="1400"/>
              <a:buFont typeface="Roboto"/>
              <a:buChar char="●"/>
            </a:pPr>
            <a:r>
              <a:rPr lang="en">
                <a:latin typeface="Roboto"/>
                <a:ea typeface="Roboto"/>
                <a:cs typeface="Roboto"/>
                <a:sym typeface="Roboto"/>
              </a:rPr>
              <a:t>Despite there being current progress in the alleviation of racial tension, hateful efforts have tried to put a halt to this. </a:t>
            </a:r>
            <a:endParaRPr>
              <a:latin typeface="Roboto"/>
              <a:ea typeface="Roboto"/>
              <a:cs typeface="Roboto"/>
              <a:sym typeface="Roboto"/>
            </a:endParaRPr>
          </a:p>
          <a:p>
            <a:pPr indent="-317500" lvl="0" marL="457200" rtl="0" algn="l">
              <a:spcBef>
                <a:spcPts val="0"/>
              </a:spcBef>
              <a:spcAft>
                <a:spcPts val="0"/>
              </a:spcAft>
              <a:buSzPts val="1400"/>
              <a:buFont typeface="Roboto"/>
              <a:buChar char="●"/>
            </a:pPr>
            <a:r>
              <a:rPr lang="en">
                <a:latin typeface="Roboto"/>
                <a:ea typeface="Roboto"/>
                <a:cs typeface="Roboto"/>
                <a:sym typeface="Roboto"/>
              </a:rPr>
              <a:t>According to the F.B.I., hate crime reports increased 17 percent from 2016, rising as heated racial rhetoric and action dominate the news.</a:t>
            </a:r>
            <a:endParaRPr>
              <a:latin typeface="Roboto"/>
              <a:ea typeface="Roboto"/>
              <a:cs typeface="Roboto"/>
              <a:sym typeface="Roboto"/>
            </a:endParaRPr>
          </a:p>
          <a:p>
            <a:pPr indent="-317500" lvl="0" marL="457200" rtl="0" algn="l">
              <a:spcBef>
                <a:spcPts val="0"/>
              </a:spcBef>
              <a:spcAft>
                <a:spcPts val="0"/>
              </a:spcAft>
              <a:buSzPts val="1400"/>
              <a:buFont typeface="Roboto"/>
              <a:buChar char="●"/>
            </a:pPr>
            <a:r>
              <a:rPr lang="en">
                <a:latin typeface="Roboto"/>
                <a:ea typeface="Roboto"/>
                <a:cs typeface="Roboto"/>
                <a:sym typeface="Roboto"/>
              </a:rPr>
              <a:t>Nearly 3 out of 5 hate crimes were motivated by race and ethnicity</a:t>
            </a:r>
            <a:endParaRPr>
              <a:latin typeface="Roboto"/>
              <a:ea typeface="Roboto"/>
              <a:cs typeface="Roboto"/>
              <a:sym typeface="Roboto"/>
            </a:endParaRPr>
          </a:p>
          <a:p>
            <a:pPr indent="-317500" lvl="0" marL="457200" rtl="0" algn="l">
              <a:spcBef>
                <a:spcPts val="0"/>
              </a:spcBef>
              <a:spcAft>
                <a:spcPts val="0"/>
              </a:spcAft>
              <a:buSzPts val="1400"/>
              <a:buFont typeface="Roboto"/>
              <a:buChar char="●"/>
            </a:pPr>
            <a:r>
              <a:rPr lang="en">
                <a:latin typeface="Roboto"/>
                <a:ea typeface="Roboto"/>
                <a:cs typeface="Roboto"/>
                <a:sym typeface="Roboto"/>
              </a:rPr>
              <a:t>Many hate crime victims do not trust the police and do not feel comfortable reporting a crime committed against them.</a:t>
            </a:r>
            <a:endParaRPr>
              <a:latin typeface="Roboto"/>
              <a:ea typeface="Roboto"/>
              <a:cs typeface="Roboto"/>
              <a:sym typeface="Roboto"/>
            </a:endParaRPr>
          </a:p>
          <a:p>
            <a:pPr indent="-317500" lvl="0" marL="457200" rtl="0" algn="l">
              <a:spcBef>
                <a:spcPts val="0"/>
              </a:spcBef>
              <a:spcAft>
                <a:spcPts val="0"/>
              </a:spcAft>
              <a:buSzPts val="1400"/>
              <a:buFont typeface="Roboto"/>
              <a:buChar char="●"/>
            </a:pPr>
            <a:r>
              <a:rPr lang="en">
                <a:latin typeface="Roboto"/>
                <a:ea typeface="Roboto"/>
                <a:cs typeface="Roboto"/>
                <a:sym typeface="Roboto"/>
              </a:rPr>
              <a:t>New Yorker’s describe racism as “inescapable and emotionally taxing” due to their constant racist experiences in everyday life ranging from school, employment, healthcare, and housing</a:t>
            </a:r>
            <a:endParaRPr>
              <a:latin typeface="Roboto"/>
              <a:ea typeface="Roboto"/>
              <a:cs typeface="Roboto"/>
              <a:sym typeface="Roboto"/>
            </a:endParaRPr>
          </a:p>
          <a:p>
            <a:pPr indent="0" lvl="0" marL="457200" rtl="0" algn="l">
              <a:spcBef>
                <a:spcPts val="0"/>
              </a:spcBef>
              <a:spcAft>
                <a:spcPts val="0"/>
              </a:spcAft>
              <a:buNone/>
            </a:pPr>
            <a:r>
              <a:rPr lang="en">
                <a:latin typeface="Roboto"/>
                <a:ea typeface="Roboto"/>
                <a:cs typeface="Roboto"/>
                <a:sym typeface="Roboto"/>
              </a:rPr>
              <a:t> </a:t>
            </a:r>
            <a:endParaRPr>
              <a:latin typeface="Roboto"/>
              <a:ea typeface="Roboto"/>
              <a:cs typeface="Roboto"/>
              <a:sym typeface="Roboto"/>
            </a:endParaRPr>
          </a:p>
        </p:txBody>
      </p:sp>
      <p:pic>
        <p:nvPicPr>
          <p:cNvPr id="88" name="Google Shape;88;p16"/>
          <p:cNvPicPr preferRelativeResize="0"/>
          <p:nvPr/>
        </p:nvPicPr>
        <p:blipFill>
          <a:blip r:embed="rId4">
            <a:alphaModFix/>
          </a:blip>
          <a:stretch>
            <a:fillRect/>
          </a:stretch>
        </p:blipFill>
        <p:spPr>
          <a:xfrm>
            <a:off x="5390075" y="2870525"/>
            <a:ext cx="1158400" cy="206857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 name="Shape 92"/>
        <p:cNvGrpSpPr/>
        <p:nvPr/>
      </p:nvGrpSpPr>
      <p:grpSpPr>
        <a:xfrm>
          <a:off x="0" y="0"/>
          <a:ext cx="0" cy="0"/>
          <a:chOff x="0" y="0"/>
          <a:chExt cx="0" cy="0"/>
        </a:xfrm>
      </p:grpSpPr>
      <p:sp>
        <p:nvSpPr>
          <p:cNvPr id="93" name="Google Shape;93;p17"/>
          <p:cNvSpPr txBox="1"/>
          <p:nvPr>
            <p:ph type="title"/>
          </p:nvPr>
        </p:nvSpPr>
        <p:spPr>
          <a:xfrm>
            <a:off x="471900" y="738725"/>
            <a:ext cx="8222100" cy="767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The Story of Eric Garner</a:t>
            </a:r>
            <a:endParaRPr/>
          </a:p>
        </p:txBody>
      </p:sp>
      <p:sp>
        <p:nvSpPr>
          <p:cNvPr id="94" name="Google Shape;94;p17"/>
          <p:cNvSpPr txBox="1"/>
          <p:nvPr>
            <p:ph idx="1" type="body"/>
          </p:nvPr>
        </p:nvSpPr>
        <p:spPr>
          <a:xfrm>
            <a:off x="471900" y="1671400"/>
            <a:ext cx="8222100" cy="3414300"/>
          </a:xfrm>
          <a:prstGeom prst="rect">
            <a:avLst/>
          </a:prstGeom>
        </p:spPr>
        <p:txBody>
          <a:bodyPr anchorCtr="0" anchor="t" bIns="91425" lIns="91425" spcFirstLastPara="1" rIns="91425" wrap="square" tIns="91425">
            <a:noAutofit/>
          </a:bodyPr>
          <a:lstStyle/>
          <a:p>
            <a:pPr indent="-330200" lvl="0" marL="457200" rtl="0" algn="l">
              <a:spcBef>
                <a:spcPts val="0"/>
              </a:spcBef>
              <a:spcAft>
                <a:spcPts val="0"/>
              </a:spcAft>
              <a:buSzPts val="1600"/>
              <a:buChar char="●"/>
            </a:pPr>
            <a:r>
              <a:rPr lang="en" sz="1600"/>
              <a:t>Eric Garner was a 400lb man with pre-existing health conditions</a:t>
            </a:r>
            <a:endParaRPr sz="1600"/>
          </a:p>
          <a:p>
            <a:pPr indent="-330200" lvl="0" marL="457200" rtl="0" algn="l">
              <a:spcBef>
                <a:spcPts val="0"/>
              </a:spcBef>
              <a:spcAft>
                <a:spcPts val="0"/>
              </a:spcAft>
              <a:buSzPts val="1600"/>
              <a:buChar char="●"/>
            </a:pPr>
            <a:r>
              <a:rPr lang="en" sz="1600"/>
              <a:t>He was confronted by the police while selling unlicensed cigarettes, thus leading to his arrest</a:t>
            </a:r>
            <a:endParaRPr sz="1600"/>
          </a:p>
          <a:p>
            <a:pPr indent="-330200" lvl="0" marL="457200" rtl="0" algn="l">
              <a:spcBef>
                <a:spcPts val="0"/>
              </a:spcBef>
              <a:spcAft>
                <a:spcPts val="0"/>
              </a:spcAft>
              <a:buSzPts val="1600"/>
              <a:buChar char="●"/>
            </a:pPr>
            <a:r>
              <a:rPr lang="en" sz="1600"/>
              <a:t>Nonviolently, Garner started to resist arrest. Due to the fact that Garner was a known criminal in the system, NYPD considered him a threat.</a:t>
            </a:r>
            <a:endParaRPr sz="1600"/>
          </a:p>
          <a:p>
            <a:pPr indent="-330200" lvl="0" marL="457200" rtl="0" algn="l">
              <a:spcBef>
                <a:spcPts val="0"/>
              </a:spcBef>
              <a:spcAft>
                <a:spcPts val="0"/>
              </a:spcAft>
              <a:buSzPts val="1600"/>
              <a:buChar char="●"/>
            </a:pPr>
            <a:r>
              <a:rPr lang="en" sz="1600"/>
              <a:t>The arresting officer, Officer Palento, put Garner in a chokehold along with three other officers physically grabbing him</a:t>
            </a:r>
            <a:endParaRPr sz="1600"/>
          </a:p>
          <a:p>
            <a:pPr indent="-330200" lvl="0" marL="457200" rtl="0" algn="l">
              <a:spcBef>
                <a:spcPts val="0"/>
              </a:spcBef>
              <a:spcAft>
                <a:spcPts val="0"/>
              </a:spcAft>
              <a:buSzPts val="1600"/>
              <a:buChar char="●"/>
            </a:pPr>
            <a:r>
              <a:rPr lang="en" sz="1600"/>
              <a:t>Garner fell to the floor with Palento’s arm still around his neck</a:t>
            </a:r>
            <a:endParaRPr sz="1600"/>
          </a:p>
          <a:p>
            <a:pPr indent="-330200" lvl="0" marL="457200" rtl="0" algn="l">
              <a:spcBef>
                <a:spcPts val="0"/>
              </a:spcBef>
              <a:spcAft>
                <a:spcPts val="0"/>
              </a:spcAft>
              <a:buSzPts val="1600"/>
              <a:buChar char="●"/>
            </a:pPr>
            <a:r>
              <a:rPr lang="en" sz="1600"/>
              <a:t>Complaining that he couldn’t breather, Garner died an hour later from compression of neck and chest.</a:t>
            </a:r>
            <a:endParaRPr sz="1600"/>
          </a:p>
          <a:p>
            <a:pPr indent="-330200" lvl="0" marL="457200" rtl="0" algn="l">
              <a:spcBef>
                <a:spcPts val="0"/>
              </a:spcBef>
              <a:spcAft>
                <a:spcPts val="0"/>
              </a:spcAft>
              <a:buSzPts val="1600"/>
              <a:buChar char="●"/>
            </a:pPr>
            <a:r>
              <a:rPr lang="en" sz="1600"/>
              <a:t>This put Officer Palento at fault because he triggered Garner’s already existing health condition while using a banned NYPD technique of a chokehold. </a:t>
            </a:r>
            <a:endParaRPr sz="1600"/>
          </a:p>
        </p:txBody>
      </p:sp>
      <p:pic>
        <p:nvPicPr>
          <p:cNvPr id="95" name="Google Shape;95;p17"/>
          <p:cNvPicPr preferRelativeResize="0"/>
          <p:nvPr/>
        </p:nvPicPr>
        <p:blipFill>
          <a:blip r:embed="rId3">
            <a:alphaModFix/>
          </a:blip>
          <a:stretch>
            <a:fillRect/>
          </a:stretch>
        </p:blipFill>
        <p:spPr>
          <a:xfrm>
            <a:off x="6062352" y="112050"/>
            <a:ext cx="2260902" cy="1506422"/>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 name="Shape 99"/>
        <p:cNvGrpSpPr/>
        <p:nvPr/>
      </p:nvGrpSpPr>
      <p:grpSpPr>
        <a:xfrm>
          <a:off x="0" y="0"/>
          <a:ext cx="0" cy="0"/>
          <a:chOff x="0" y="0"/>
          <a:chExt cx="0" cy="0"/>
        </a:xfrm>
      </p:grpSpPr>
      <p:sp>
        <p:nvSpPr>
          <p:cNvPr id="100" name="Google Shape;100;p18"/>
          <p:cNvSpPr txBox="1"/>
          <p:nvPr>
            <p:ph type="title"/>
          </p:nvPr>
        </p:nvSpPr>
        <p:spPr>
          <a:xfrm>
            <a:off x="471900" y="738725"/>
            <a:ext cx="8222100" cy="767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COVID-19, Racism, and the NYPD</a:t>
            </a:r>
            <a:endParaRPr/>
          </a:p>
        </p:txBody>
      </p:sp>
      <p:sp>
        <p:nvSpPr>
          <p:cNvPr id="101" name="Google Shape;101;p18"/>
          <p:cNvSpPr txBox="1"/>
          <p:nvPr>
            <p:ph idx="1" type="body"/>
          </p:nvPr>
        </p:nvSpPr>
        <p:spPr>
          <a:xfrm>
            <a:off x="471900" y="1919075"/>
            <a:ext cx="8222100" cy="27102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NYPD officers have been enforcing social distancing rules that fueled complaints that there was unfair targeting of black and Latino residents</a:t>
            </a:r>
            <a:endParaRPr/>
          </a:p>
          <a:p>
            <a:pPr indent="-342900" lvl="0" marL="457200" rtl="0" algn="l">
              <a:spcBef>
                <a:spcPts val="0"/>
              </a:spcBef>
              <a:spcAft>
                <a:spcPts val="0"/>
              </a:spcAft>
              <a:buSzPts val="1800"/>
              <a:buChar char="●"/>
            </a:pPr>
            <a:r>
              <a:rPr lang="en"/>
              <a:t>This was considered an illustration of a racist double standard for social distancing</a:t>
            </a:r>
            <a:endParaRPr/>
          </a:p>
          <a:p>
            <a:pPr indent="-342900" lvl="0" marL="457200" rtl="0" algn="l">
              <a:spcBef>
                <a:spcPts val="0"/>
              </a:spcBef>
              <a:spcAft>
                <a:spcPts val="0"/>
              </a:spcAft>
              <a:buSzPts val="1800"/>
              <a:buChar char="●"/>
            </a:pPr>
            <a:r>
              <a:rPr lang="en"/>
              <a:t>It mirrored the “stop &amp; frisk” policy</a:t>
            </a:r>
            <a:endParaRPr/>
          </a:p>
          <a:p>
            <a:pPr indent="-342900" lvl="0" marL="457200" rtl="0" algn="l">
              <a:spcBef>
                <a:spcPts val="0"/>
              </a:spcBef>
              <a:spcAft>
                <a:spcPts val="0"/>
              </a:spcAft>
              <a:buSzPts val="1800"/>
              <a:buChar char="●"/>
            </a:pPr>
            <a:r>
              <a:rPr lang="en"/>
              <a:t>The police released data on summonses and arrests revealing more than 90% of people arrested and 82% of those who received summonses related to COVID-19, have been black or Hispanic.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 name="Shape 105"/>
        <p:cNvGrpSpPr/>
        <p:nvPr/>
      </p:nvGrpSpPr>
      <p:grpSpPr>
        <a:xfrm>
          <a:off x="0" y="0"/>
          <a:ext cx="0" cy="0"/>
          <a:chOff x="0" y="0"/>
          <a:chExt cx="0" cy="0"/>
        </a:xfrm>
      </p:grpSpPr>
      <p:sp>
        <p:nvSpPr>
          <p:cNvPr id="106" name="Google Shape;106;p19"/>
          <p:cNvSpPr txBox="1"/>
          <p:nvPr>
            <p:ph idx="4294967295" type="title"/>
          </p:nvPr>
        </p:nvSpPr>
        <p:spPr>
          <a:xfrm>
            <a:off x="872075" y="0"/>
            <a:ext cx="7498200" cy="7335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solidFill>
                  <a:srgbClr val="000000"/>
                </a:solidFill>
                <a:latin typeface="Arial"/>
                <a:ea typeface="Arial"/>
                <a:cs typeface="Arial"/>
                <a:sym typeface="Arial"/>
              </a:rPr>
              <a:t>         </a:t>
            </a:r>
            <a:r>
              <a:rPr lang="en" sz="3000">
                <a:solidFill>
                  <a:srgbClr val="000000"/>
                </a:solidFill>
                <a:latin typeface="Arial"/>
                <a:ea typeface="Arial"/>
                <a:cs typeface="Arial"/>
                <a:sym typeface="Arial"/>
              </a:rPr>
              <a:t>     </a:t>
            </a:r>
            <a:r>
              <a:rPr lang="en" sz="2400">
                <a:solidFill>
                  <a:srgbClr val="000000"/>
                </a:solidFill>
                <a:latin typeface="Arial"/>
                <a:ea typeface="Arial"/>
                <a:cs typeface="Arial"/>
                <a:sym typeface="Arial"/>
              </a:rPr>
              <a:t>Racism VS. Racial Profiling</a:t>
            </a:r>
            <a:r>
              <a:rPr lang="en">
                <a:solidFill>
                  <a:srgbClr val="000000"/>
                </a:solidFill>
                <a:latin typeface="Arial"/>
                <a:ea typeface="Arial"/>
                <a:cs typeface="Arial"/>
                <a:sym typeface="Arial"/>
              </a:rPr>
              <a:t> </a:t>
            </a:r>
            <a:endParaRPr>
              <a:solidFill>
                <a:schemeClr val="lt2"/>
              </a:solidFill>
            </a:endParaRPr>
          </a:p>
        </p:txBody>
      </p:sp>
      <p:sp>
        <p:nvSpPr>
          <p:cNvPr id="107" name="Google Shape;107;p19"/>
          <p:cNvSpPr txBox="1"/>
          <p:nvPr>
            <p:ph idx="4294967295" type="body"/>
          </p:nvPr>
        </p:nvSpPr>
        <p:spPr>
          <a:xfrm>
            <a:off x="380400" y="453250"/>
            <a:ext cx="8383200" cy="4485900"/>
          </a:xfrm>
          <a:prstGeom prst="rect">
            <a:avLst/>
          </a:prstGeom>
        </p:spPr>
        <p:txBody>
          <a:bodyPr anchorCtr="0" anchor="t" bIns="91425" lIns="91425" spcFirstLastPara="1" rIns="91425" wrap="square" tIns="91425">
            <a:noAutofit/>
          </a:bodyPr>
          <a:lstStyle/>
          <a:p>
            <a:pPr indent="0" lvl="0" marL="0" rtl="0" algn="l">
              <a:lnSpc>
                <a:spcPct val="90000"/>
              </a:lnSpc>
              <a:spcBef>
                <a:spcPts val="1000"/>
              </a:spcBef>
              <a:spcAft>
                <a:spcPts val="0"/>
              </a:spcAft>
              <a:buNone/>
            </a:pPr>
            <a:r>
              <a:rPr lang="en" sz="2400">
                <a:solidFill>
                  <a:srgbClr val="000000"/>
                </a:solidFill>
                <a:latin typeface="Arial"/>
                <a:ea typeface="Arial"/>
                <a:cs typeface="Arial"/>
                <a:sym typeface="Arial"/>
              </a:rPr>
              <a:t>•</a:t>
            </a:r>
            <a:r>
              <a:rPr lang="en" sz="2200">
                <a:solidFill>
                  <a:srgbClr val="000000"/>
                </a:solidFill>
                <a:latin typeface="Arial"/>
                <a:ea typeface="Arial"/>
                <a:cs typeface="Arial"/>
                <a:sym typeface="Arial"/>
              </a:rPr>
              <a:t>Racism causes people to have a certain stereotype against others and treat them as they are inferior. Due to this way of thinking, people begin to conjure up hate in their hearts for people who look differently than them. This is called prejudice.</a:t>
            </a:r>
            <a:endParaRPr sz="2200">
              <a:solidFill>
                <a:srgbClr val="000000"/>
              </a:solidFill>
              <a:latin typeface="Arial"/>
              <a:ea typeface="Arial"/>
              <a:cs typeface="Arial"/>
              <a:sym typeface="Arial"/>
            </a:endParaRPr>
          </a:p>
          <a:p>
            <a:pPr indent="0" lvl="0" marL="0" rtl="0" algn="l">
              <a:lnSpc>
                <a:spcPct val="90000"/>
              </a:lnSpc>
              <a:spcBef>
                <a:spcPts val="1000"/>
              </a:spcBef>
              <a:spcAft>
                <a:spcPts val="0"/>
              </a:spcAft>
              <a:buNone/>
            </a:pPr>
            <a:r>
              <a:rPr lang="en" sz="2200">
                <a:solidFill>
                  <a:srgbClr val="000000"/>
                </a:solidFill>
                <a:latin typeface="Arial"/>
                <a:ea typeface="Arial"/>
                <a:cs typeface="Arial"/>
                <a:sym typeface="Arial"/>
              </a:rPr>
              <a:t>•Racism is most common against African Americans, Latinos, Asians, and more. </a:t>
            </a:r>
            <a:endParaRPr sz="2200">
              <a:solidFill>
                <a:srgbClr val="000000"/>
              </a:solidFill>
              <a:latin typeface="Arial"/>
              <a:ea typeface="Arial"/>
              <a:cs typeface="Arial"/>
              <a:sym typeface="Arial"/>
            </a:endParaRPr>
          </a:p>
          <a:p>
            <a:pPr indent="0" lvl="0" marL="0" rtl="0" algn="l">
              <a:lnSpc>
                <a:spcPct val="90000"/>
              </a:lnSpc>
              <a:spcBef>
                <a:spcPts val="1000"/>
              </a:spcBef>
              <a:spcAft>
                <a:spcPts val="0"/>
              </a:spcAft>
              <a:buNone/>
            </a:pPr>
            <a:r>
              <a:rPr lang="en" sz="2200">
                <a:solidFill>
                  <a:srgbClr val="000000"/>
                </a:solidFill>
                <a:latin typeface="Arial"/>
                <a:ea typeface="Arial"/>
                <a:cs typeface="Arial"/>
                <a:sym typeface="Arial"/>
              </a:rPr>
              <a:t>•Racial profiling happens when someone considers a specific race or ethnic group a threat or criminal. It is the intentional targeting of people due to their race. </a:t>
            </a:r>
            <a:endParaRPr sz="220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 name="Shape 111"/>
        <p:cNvGrpSpPr/>
        <p:nvPr/>
      </p:nvGrpSpPr>
      <p:grpSpPr>
        <a:xfrm>
          <a:off x="0" y="0"/>
          <a:ext cx="0" cy="0"/>
          <a:chOff x="0" y="0"/>
          <a:chExt cx="0" cy="0"/>
        </a:xfrm>
      </p:grpSpPr>
      <p:sp>
        <p:nvSpPr>
          <p:cNvPr id="112" name="Google Shape;112;p20"/>
          <p:cNvSpPr txBox="1"/>
          <p:nvPr/>
        </p:nvSpPr>
        <p:spPr>
          <a:xfrm>
            <a:off x="0" y="0"/>
            <a:ext cx="9144000" cy="941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100"/>
              <a:t>   </a:t>
            </a:r>
            <a:r>
              <a:rPr lang="en" sz="2400"/>
              <a:t>“Trump supporter calls 911 on black Lyft driver for not turning on the radio”</a:t>
            </a:r>
            <a:endParaRPr sz="2400"/>
          </a:p>
        </p:txBody>
      </p:sp>
      <p:sp>
        <p:nvSpPr>
          <p:cNvPr id="113" name="Google Shape;113;p20"/>
          <p:cNvSpPr txBox="1"/>
          <p:nvPr/>
        </p:nvSpPr>
        <p:spPr>
          <a:xfrm>
            <a:off x="0" y="1036200"/>
            <a:ext cx="9144000" cy="4107300"/>
          </a:xfrm>
          <a:prstGeom prst="rect">
            <a:avLst/>
          </a:prstGeom>
          <a:noFill/>
          <a:ln>
            <a:noFill/>
          </a:ln>
        </p:spPr>
        <p:txBody>
          <a:bodyPr anchorCtr="0" anchor="t" bIns="91425" lIns="91425" spcFirstLastPara="1" rIns="91425" wrap="square" tIns="91425">
            <a:noAutofit/>
          </a:bodyPr>
          <a:lstStyle/>
          <a:p>
            <a:pPr indent="0" lvl="0" marL="0" rtl="0" algn="l">
              <a:lnSpc>
                <a:spcPct val="90000"/>
              </a:lnSpc>
              <a:spcBef>
                <a:spcPts val="1000"/>
              </a:spcBef>
              <a:spcAft>
                <a:spcPts val="0"/>
              </a:spcAft>
              <a:buNone/>
            </a:pPr>
            <a:r>
              <a:rPr lang="en" sz="2000"/>
              <a:t>•Robert Ortiz a Trump supporter and his partner were passengers in Pepas Lettman car. Pepas Lettman is an African American Lyft driver. He asked the driver to play music, but Lettman did not want to play music in his car.</a:t>
            </a:r>
            <a:endParaRPr sz="2000"/>
          </a:p>
          <a:p>
            <a:pPr indent="0" lvl="0" marL="0" rtl="0" algn="l">
              <a:lnSpc>
                <a:spcPct val="90000"/>
              </a:lnSpc>
              <a:spcBef>
                <a:spcPts val="1000"/>
              </a:spcBef>
              <a:spcAft>
                <a:spcPts val="0"/>
              </a:spcAft>
              <a:buNone/>
            </a:pPr>
            <a:r>
              <a:rPr lang="en" sz="2000"/>
              <a:t>•Ortiz called the police and told them that Lettman did not want to play music in his car “because we are gay.” He also told them that if they were black than Lettman would have turned on the radio.</a:t>
            </a:r>
            <a:endParaRPr sz="2000"/>
          </a:p>
          <a:p>
            <a:pPr indent="0" lvl="0" marL="0" rtl="0" algn="l">
              <a:lnSpc>
                <a:spcPct val="90000"/>
              </a:lnSpc>
              <a:spcBef>
                <a:spcPts val="1000"/>
              </a:spcBef>
              <a:spcAft>
                <a:spcPts val="0"/>
              </a:spcAft>
              <a:buNone/>
            </a:pPr>
            <a:r>
              <a:rPr lang="en" sz="2000"/>
              <a:t>•Those passengers were racist, rude, and disrespectful. They called Lettman </a:t>
            </a:r>
            <a:r>
              <a:rPr lang="en" sz="2000"/>
              <a:t>derogatory</a:t>
            </a:r>
            <a:r>
              <a:rPr lang="en" sz="2000"/>
              <a:t> name and used abusive language. They started problems and harassed Lettman because of his skin color. The Lyft driver kept his composure and ignored them.</a:t>
            </a:r>
            <a:endParaRPr sz="2000"/>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 name="Shape 117"/>
        <p:cNvGrpSpPr/>
        <p:nvPr/>
      </p:nvGrpSpPr>
      <p:grpSpPr>
        <a:xfrm>
          <a:off x="0" y="0"/>
          <a:ext cx="0" cy="0"/>
          <a:chOff x="0" y="0"/>
          <a:chExt cx="0" cy="0"/>
        </a:xfrm>
      </p:grpSpPr>
      <p:sp>
        <p:nvSpPr>
          <p:cNvPr id="118" name="Google Shape;118;p21"/>
          <p:cNvSpPr txBox="1"/>
          <p:nvPr/>
        </p:nvSpPr>
        <p:spPr>
          <a:xfrm>
            <a:off x="0" y="0"/>
            <a:ext cx="9144000" cy="573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300"/>
              <a:t>                             </a:t>
            </a:r>
            <a:r>
              <a:rPr lang="en" sz="2400"/>
              <a:t>COVID-19 And Racial Inequalities </a:t>
            </a:r>
            <a:r>
              <a:rPr lang="en" sz="3600"/>
              <a:t>   </a:t>
            </a:r>
            <a:endParaRPr/>
          </a:p>
        </p:txBody>
      </p:sp>
      <p:sp>
        <p:nvSpPr>
          <p:cNvPr id="119" name="Google Shape;119;p21"/>
          <p:cNvSpPr txBox="1"/>
          <p:nvPr/>
        </p:nvSpPr>
        <p:spPr>
          <a:xfrm>
            <a:off x="0" y="626000"/>
            <a:ext cx="9144000" cy="4517700"/>
          </a:xfrm>
          <a:prstGeom prst="rect">
            <a:avLst/>
          </a:prstGeom>
          <a:noFill/>
          <a:ln>
            <a:noFill/>
          </a:ln>
        </p:spPr>
        <p:txBody>
          <a:bodyPr anchorCtr="0" anchor="t" bIns="91425" lIns="91425" spcFirstLastPara="1" rIns="91425" wrap="square" tIns="91425">
            <a:noAutofit/>
          </a:bodyPr>
          <a:lstStyle/>
          <a:p>
            <a:pPr indent="0" lvl="0" marL="0" rtl="0" algn="l">
              <a:lnSpc>
                <a:spcPct val="90000"/>
              </a:lnSpc>
              <a:spcBef>
                <a:spcPts val="1000"/>
              </a:spcBef>
              <a:spcAft>
                <a:spcPts val="0"/>
              </a:spcAft>
              <a:buNone/>
            </a:pPr>
            <a:r>
              <a:rPr lang="en" sz="1700"/>
              <a:t>•COVID-19 has revealed the inequalities in the system and how race is a factor in terms of peoples economic and health. There is a disproportionate representation of people of color who are essential workers. Many of them work for smaller pay than whites and they do not have adequate healthcare.</a:t>
            </a:r>
            <a:endParaRPr sz="1700"/>
          </a:p>
          <a:p>
            <a:pPr indent="0" lvl="0" marL="0" rtl="0" algn="l">
              <a:lnSpc>
                <a:spcPct val="90000"/>
              </a:lnSpc>
              <a:spcBef>
                <a:spcPts val="1000"/>
              </a:spcBef>
              <a:spcAft>
                <a:spcPts val="0"/>
              </a:spcAft>
              <a:buNone/>
            </a:pPr>
            <a:r>
              <a:rPr lang="en" sz="1700"/>
              <a:t>•In the number of people who unfortunately passed away, African Americans and Latinos died in much greater percentage and that can be traced back to the racial inequalities in society. Many people of color who work these low wage jobs do so at the risk of their own health. Up to today, America do not have an adequate health care system that covers everyone. There are many people of color who either do not have health insurance or cannot afford it.</a:t>
            </a:r>
            <a:endParaRPr sz="1700"/>
          </a:p>
          <a:p>
            <a:pPr indent="0" lvl="0" marL="0" rtl="0" algn="l">
              <a:lnSpc>
                <a:spcPct val="90000"/>
              </a:lnSpc>
              <a:spcBef>
                <a:spcPts val="1000"/>
              </a:spcBef>
              <a:spcAft>
                <a:spcPts val="0"/>
              </a:spcAft>
              <a:buNone/>
            </a:pPr>
            <a:r>
              <a:rPr lang="en" sz="1700"/>
              <a:t>•Health care is a controversial issue when it really should not be. America owes it to all its citizens such as blacks, whites, brown, and more to provide for all. However, race is so deeply embedded in the American society.</a:t>
            </a:r>
            <a:endParaRPr sz="1700"/>
          </a:p>
          <a:p>
            <a:pPr indent="0" lvl="0" marL="0" rtl="0" algn="l">
              <a:lnSpc>
                <a:spcPct val="90000"/>
              </a:lnSpc>
              <a:spcBef>
                <a:spcPts val="1000"/>
              </a:spcBef>
              <a:spcAft>
                <a:spcPts val="0"/>
              </a:spcAft>
              <a:buNone/>
            </a:pPr>
            <a:r>
              <a:rPr lang="en" sz="1700"/>
              <a:t>•Healthcare and economics are influenced by a person’s race. Therefore, it is argued by many that race is a system that institutionalized and systematic in the American society. </a:t>
            </a:r>
            <a:endParaRPr sz="1700"/>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Material">
  <a:themeElements>
    <a:clrScheme name="Material">
      <a:dk1>
        <a:srgbClr val="4285F4"/>
      </a:dk1>
      <a:lt1>
        <a:srgbClr val="FFFFFF"/>
      </a:lt1>
      <a:dk2>
        <a:srgbClr val="424242"/>
      </a:dk2>
      <a:lt2>
        <a:srgbClr val="737373"/>
      </a:lt2>
      <a:accent1>
        <a:srgbClr val="0277BD"/>
      </a:accent1>
      <a:accent2>
        <a:srgbClr val="0F9D58"/>
      </a:accent2>
      <a:accent3>
        <a:srgbClr val="DB4437"/>
      </a:accent3>
      <a:accent4>
        <a:srgbClr val="FAFAFA"/>
      </a:accent4>
      <a:accent5>
        <a:srgbClr val="4FC3F7"/>
      </a:accent5>
      <a:accent6>
        <a:srgbClr val="F4B400"/>
      </a:accent6>
      <a:hlink>
        <a:srgbClr val="4FC3F7"/>
      </a:hlink>
      <a:folHlink>
        <a:srgbClr val="4FC3F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