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3" r:id="rId7"/>
    <p:sldId id="262"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80B167-B219-45F1-BC33-0BACD0EC0E8D}" v="91" dt="2020-11-17T14:11:12.5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2" d="100"/>
          <a:sy n="72" d="100"/>
        </p:scale>
        <p:origin x="45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Book2"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Sams Club</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Sheet1!$C$7:$C$11</c:f>
              <c:numCache>
                <c:formatCode>General</c:formatCode>
                <c:ptCount val="5"/>
                <c:pt idx="0">
                  <c:v>95</c:v>
                </c:pt>
                <c:pt idx="1">
                  <c:v>5</c:v>
                </c:pt>
                <c:pt idx="2">
                  <c:v>26</c:v>
                </c:pt>
                <c:pt idx="3">
                  <c:v>62</c:v>
                </c:pt>
                <c:pt idx="4">
                  <c:v>38</c:v>
                </c:pt>
              </c:numCache>
            </c:numRef>
          </c:val>
          <c:extLst>
            <c:ext xmlns:c16="http://schemas.microsoft.com/office/drawing/2014/chart" uri="{C3380CC4-5D6E-409C-BE32-E72D297353CC}">
              <c16:uniqueId val="{00000000-1EBC-4AF0-9B4A-C95CFFDF2659}"/>
            </c:ext>
          </c:extLst>
        </c:ser>
        <c:dLbls>
          <c:showLegendKey val="0"/>
          <c:showVal val="1"/>
          <c:showCatName val="0"/>
          <c:showSerName val="0"/>
          <c:showPercent val="0"/>
          <c:showBubbleSize val="0"/>
        </c:dLbls>
        <c:gapWidth val="150"/>
        <c:shape val="box"/>
        <c:axId val="434746383"/>
        <c:axId val="2102918159"/>
        <c:axId val="0"/>
      </c:bar3DChart>
      <c:catAx>
        <c:axId val="43474638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Observations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2918159"/>
        <c:crosses val="autoZero"/>
        <c:auto val="1"/>
        <c:lblAlgn val="ctr"/>
        <c:lblOffset val="100"/>
        <c:noMultiLvlLbl val="0"/>
      </c:catAx>
      <c:valAx>
        <c:axId val="210291815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100 People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474638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Walmart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Sheet1!$C$24:$C$28</c:f>
              <c:numCache>
                <c:formatCode>General</c:formatCode>
                <c:ptCount val="5"/>
                <c:pt idx="0">
                  <c:v>91</c:v>
                </c:pt>
                <c:pt idx="1">
                  <c:v>9</c:v>
                </c:pt>
                <c:pt idx="2">
                  <c:v>35</c:v>
                </c:pt>
                <c:pt idx="3">
                  <c:v>58</c:v>
                </c:pt>
                <c:pt idx="4">
                  <c:v>42</c:v>
                </c:pt>
              </c:numCache>
            </c:numRef>
          </c:val>
          <c:extLst>
            <c:ext xmlns:c16="http://schemas.microsoft.com/office/drawing/2014/chart" uri="{C3380CC4-5D6E-409C-BE32-E72D297353CC}">
              <c16:uniqueId val="{00000000-983E-4165-9D75-1111D5D9C0C6}"/>
            </c:ext>
          </c:extLst>
        </c:ser>
        <c:dLbls>
          <c:showLegendKey val="0"/>
          <c:showVal val="1"/>
          <c:showCatName val="0"/>
          <c:showSerName val="0"/>
          <c:showPercent val="0"/>
          <c:showBubbleSize val="0"/>
        </c:dLbls>
        <c:gapWidth val="150"/>
        <c:shape val="box"/>
        <c:axId val="226329711"/>
        <c:axId val="2102904847"/>
        <c:axId val="0"/>
      </c:bar3DChart>
      <c:catAx>
        <c:axId val="226329711"/>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Observations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2904847"/>
        <c:crosses val="autoZero"/>
        <c:auto val="1"/>
        <c:lblAlgn val="ctr"/>
        <c:lblOffset val="100"/>
        <c:noMultiLvlLbl val="0"/>
      </c:catAx>
      <c:valAx>
        <c:axId val="210290484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100</a:t>
                </a:r>
                <a:r>
                  <a:rPr lang="en-US" baseline="0"/>
                  <a:t> People</a:t>
                </a:r>
                <a:endParaRPr lang="en-US"/>
              </a:p>
            </c:rich>
          </c:tx>
          <c:layout>
            <c:manualLayout>
              <c:xMode val="edge"/>
              <c:yMode val="edge"/>
              <c:x val="5.5443569553805777E-2"/>
              <c:y val="0.40901319626713328"/>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2632971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Tractor Supply Co.</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Sheet1!$C$41:$C$45</c:f>
              <c:numCache>
                <c:formatCode>General</c:formatCode>
                <c:ptCount val="5"/>
                <c:pt idx="0">
                  <c:v>78</c:v>
                </c:pt>
                <c:pt idx="1">
                  <c:v>22</c:v>
                </c:pt>
                <c:pt idx="2">
                  <c:v>32</c:v>
                </c:pt>
                <c:pt idx="3">
                  <c:v>48</c:v>
                </c:pt>
                <c:pt idx="4">
                  <c:v>52</c:v>
                </c:pt>
              </c:numCache>
            </c:numRef>
          </c:val>
          <c:extLst>
            <c:ext xmlns:c16="http://schemas.microsoft.com/office/drawing/2014/chart" uri="{C3380CC4-5D6E-409C-BE32-E72D297353CC}">
              <c16:uniqueId val="{00000000-A0F6-48E4-9AF5-6F46E165B755}"/>
            </c:ext>
          </c:extLst>
        </c:ser>
        <c:dLbls>
          <c:showLegendKey val="0"/>
          <c:showVal val="1"/>
          <c:showCatName val="0"/>
          <c:showSerName val="0"/>
          <c:showPercent val="0"/>
          <c:showBubbleSize val="0"/>
        </c:dLbls>
        <c:gapWidth val="150"/>
        <c:shape val="box"/>
        <c:axId val="429850943"/>
        <c:axId val="196543583"/>
        <c:axId val="0"/>
      </c:bar3DChart>
      <c:catAx>
        <c:axId val="429850943"/>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Observations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6543583"/>
        <c:crosses val="autoZero"/>
        <c:auto val="1"/>
        <c:lblAlgn val="ctr"/>
        <c:lblOffset val="100"/>
        <c:noMultiLvlLbl val="0"/>
      </c:catAx>
      <c:valAx>
        <c:axId val="19654358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100 People </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985094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11/17/2020</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2402083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11/17/2020</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17203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11/17/2020</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48890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11/17/2020</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472315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11/17/2020</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83070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11/17/2020</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655088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11/17/2020</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934523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11/17/2020</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269062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11/17/2020</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75606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11/17/2020</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161223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11/17/2020</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207424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11/17/2020</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807907987"/>
      </p:ext>
    </p:extLst>
  </p:cSld>
  <p:clrMap bg1="lt1" tx1="dk1" bg2="lt2" tx2="dk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dc.gov/coronavirus/2019-ncov/prevent-getting-sick/about-face-coverings.html?deliveryName=USCDC_2067-DM36401" TargetMode="External"/><Relationship Id="rId2" Type="http://schemas.openxmlformats.org/officeDocument/2006/relationships/hyperlink" Target="https://www.cdc.gov/coronavirus/2019-ncov/prevent-getting-sick/how-to-wear-cloth-face-coverings.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BF642132-805A-497E-9C84-8D6774339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1E7F1DA-407F-41FD-AC0F-D9CAD1187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467600" y="1371599"/>
            <a:ext cx="3390900" cy="2360429"/>
          </a:xfrm>
        </p:spPr>
        <p:txBody>
          <a:bodyPr>
            <a:normAutofit/>
          </a:bodyPr>
          <a:lstStyle/>
          <a:p>
            <a:r>
              <a:rPr lang="en-US">
                <a:solidFill>
                  <a:schemeClr val="bg2"/>
                </a:solidFill>
                <a:cs typeface="Calibri Light"/>
              </a:rPr>
              <a:t>Mask Up Ohio</a:t>
            </a:r>
            <a:endParaRPr lang="en-US">
              <a:solidFill>
                <a:schemeClr val="bg2"/>
              </a:solidFill>
            </a:endParaRPr>
          </a:p>
        </p:txBody>
      </p:sp>
      <p:sp>
        <p:nvSpPr>
          <p:cNvPr id="3" name="Subtitle 2"/>
          <p:cNvSpPr>
            <a:spLocks noGrp="1"/>
          </p:cNvSpPr>
          <p:nvPr>
            <p:ph type="subTitle" idx="1"/>
          </p:nvPr>
        </p:nvSpPr>
        <p:spPr>
          <a:xfrm>
            <a:off x="7467600" y="4114800"/>
            <a:ext cx="3390900" cy="1371601"/>
          </a:xfrm>
        </p:spPr>
        <p:txBody>
          <a:bodyPr vert="horz" lIns="91440" tIns="45720" rIns="91440" bIns="45720" rtlCol="0">
            <a:normAutofit/>
          </a:bodyPr>
          <a:lstStyle/>
          <a:p>
            <a:r>
              <a:rPr lang="en-US">
                <a:solidFill>
                  <a:schemeClr val="bg2"/>
                </a:solidFill>
                <a:cs typeface="Calibri"/>
              </a:rPr>
              <a:t>A University of Cincinnati</a:t>
            </a:r>
          </a:p>
          <a:p>
            <a:r>
              <a:rPr lang="en-US">
                <a:solidFill>
                  <a:schemeClr val="bg2"/>
                </a:solidFill>
                <a:cs typeface="Calibri"/>
              </a:rPr>
              <a:t>HIST3158 Project</a:t>
            </a:r>
          </a:p>
        </p:txBody>
      </p:sp>
      <p:pic>
        <p:nvPicPr>
          <p:cNvPr id="5" name="Picture 5" descr="A picture containing funnel chart&#10;&#10;Description automatically generated">
            <a:extLst>
              <a:ext uri="{FF2B5EF4-FFF2-40B4-BE49-F238E27FC236}">
                <a16:creationId xmlns:a16="http://schemas.microsoft.com/office/drawing/2014/main" id="{98E94F5B-5A4F-4FEB-A895-F7FD7FADF8CF}"/>
              </a:ext>
            </a:extLst>
          </p:cNvPr>
          <p:cNvPicPr>
            <a:picLocks noChangeAspect="1"/>
          </p:cNvPicPr>
          <p:nvPr/>
        </p:nvPicPr>
        <p:blipFill rotWithShape="1">
          <a:blip r:embed="rId2"/>
          <a:srcRect l="5467" r="5644"/>
          <a:stretch/>
        </p:blipFill>
        <p:spPr>
          <a:xfrm>
            <a:off x="1" y="10"/>
            <a:ext cx="6096000" cy="6857990"/>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226434-0FE5-4E43-9866-8A0D093DE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3390900" cy="41148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itle 1">
            <a:extLst>
              <a:ext uri="{FF2B5EF4-FFF2-40B4-BE49-F238E27FC236}">
                <a16:creationId xmlns:a16="http://schemas.microsoft.com/office/drawing/2014/main" id="{A24CE81B-669F-4747-A44B-0F0988465784}"/>
              </a:ext>
            </a:extLst>
          </p:cNvPr>
          <p:cNvSpPr>
            <a:spLocks noGrp="1"/>
          </p:cNvSpPr>
          <p:nvPr>
            <p:ph type="title"/>
          </p:nvPr>
        </p:nvSpPr>
        <p:spPr>
          <a:xfrm>
            <a:off x="1706526" y="1695893"/>
            <a:ext cx="2732567" cy="3487480"/>
          </a:xfrm>
        </p:spPr>
        <p:txBody>
          <a:bodyPr anchor="ctr">
            <a:normAutofit/>
          </a:bodyPr>
          <a:lstStyle/>
          <a:p>
            <a:pPr algn="ctr"/>
            <a:r>
              <a:rPr lang="en-US">
                <a:solidFill>
                  <a:schemeClr val="bg1"/>
                </a:solidFill>
              </a:rPr>
              <a:t>Mask Up Ohio</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useBgFill="1">
        <p:nvSpPr>
          <p:cNvPr id="14" name="Rectangle 13">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3" name="Content Placeholder 2">
            <a:extLst>
              <a:ext uri="{FF2B5EF4-FFF2-40B4-BE49-F238E27FC236}">
                <a16:creationId xmlns:a16="http://schemas.microsoft.com/office/drawing/2014/main" id="{C5D08388-3E00-4A91-978B-A260D5EE861B}"/>
              </a:ext>
            </a:extLst>
          </p:cNvPr>
          <p:cNvSpPr>
            <a:spLocks noGrp="1"/>
          </p:cNvSpPr>
          <p:nvPr>
            <p:ph idx="1"/>
          </p:nvPr>
        </p:nvSpPr>
        <p:spPr>
          <a:xfrm>
            <a:off x="7230140" y="705395"/>
            <a:ext cx="3939363" cy="5262847"/>
          </a:xfrm>
        </p:spPr>
        <p:txBody>
          <a:bodyPr vert="horz" lIns="91440" tIns="45720" rIns="91440" bIns="45720" rtlCol="0" anchor="ctr">
            <a:noAutofit/>
          </a:bodyPr>
          <a:lstStyle/>
          <a:p>
            <a:pPr marL="0" indent="0" algn="ctr">
              <a:buNone/>
            </a:pPr>
            <a:r>
              <a:rPr lang="en-US" sz="2100" b="1" u="sng" dirty="0"/>
              <a:t>Observations from the 3 Stores</a:t>
            </a:r>
          </a:p>
          <a:p>
            <a:pPr marL="0" indent="0" algn="ctr">
              <a:buNone/>
            </a:pPr>
            <a:r>
              <a:rPr lang="en-US" sz="2100" dirty="0"/>
              <a:t>Wearing a Mask</a:t>
            </a:r>
          </a:p>
          <a:p>
            <a:pPr marL="0" indent="0" algn="ctr">
              <a:buNone/>
            </a:pPr>
            <a:endParaRPr lang="en-US" sz="2100" dirty="0"/>
          </a:p>
          <a:p>
            <a:pPr marL="0" indent="0">
              <a:buNone/>
            </a:pPr>
            <a:r>
              <a:rPr lang="en-US" sz="2000" dirty="0"/>
              <a:t>78% - 95% People wore a Mask</a:t>
            </a:r>
          </a:p>
          <a:p>
            <a:pPr marL="0" indent="0">
              <a:buNone/>
            </a:pPr>
            <a:endParaRPr lang="en-US" sz="2000" dirty="0"/>
          </a:p>
          <a:p>
            <a:pPr marL="0" indent="0">
              <a:buNone/>
            </a:pPr>
            <a:r>
              <a:rPr lang="en-US" sz="2000" dirty="0"/>
              <a:t>26% - 35% Did not Wear it Properly</a:t>
            </a:r>
          </a:p>
          <a:p>
            <a:pPr marL="0" indent="0">
              <a:buNone/>
            </a:pPr>
            <a:endParaRPr lang="en-US" sz="2000" dirty="0"/>
          </a:p>
          <a:p>
            <a:pPr marL="0" indent="0">
              <a:buNone/>
            </a:pPr>
            <a:r>
              <a:rPr lang="en-US" sz="2000" dirty="0"/>
              <a:t>48% - 62% Left the Mask on after Exiting</a:t>
            </a:r>
          </a:p>
          <a:p>
            <a:pPr marL="0" indent="0">
              <a:buNone/>
            </a:pPr>
            <a:endParaRPr lang="en-US" sz="2000" dirty="0"/>
          </a:p>
          <a:p>
            <a:pPr marL="0" indent="0">
              <a:buNone/>
            </a:pPr>
            <a:r>
              <a:rPr lang="en-US" sz="2000" dirty="0"/>
              <a:t>38% - 52% Immediately took their Mask off after Exiting</a:t>
            </a:r>
            <a:endParaRPr lang="en-US" sz="2100" dirty="0"/>
          </a:p>
          <a:p>
            <a:pPr marL="0" indent="0" algn="ctr">
              <a:buNone/>
            </a:pPr>
            <a:endParaRPr lang="en-US" sz="2100" b="1" u="sng" dirty="0"/>
          </a:p>
        </p:txBody>
      </p:sp>
    </p:spTree>
    <p:extLst>
      <p:ext uri="{BB962C8B-B14F-4D97-AF65-F5344CB8AC3E}">
        <p14:creationId xmlns:p14="http://schemas.microsoft.com/office/powerpoint/2010/main" val="2929051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226434-0FE5-4E43-9866-8A0D093DE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3390900" cy="41148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itle 1">
            <a:extLst>
              <a:ext uri="{FF2B5EF4-FFF2-40B4-BE49-F238E27FC236}">
                <a16:creationId xmlns:a16="http://schemas.microsoft.com/office/drawing/2014/main" id="{A24CE81B-669F-4747-A44B-0F0988465784}"/>
              </a:ext>
            </a:extLst>
          </p:cNvPr>
          <p:cNvSpPr>
            <a:spLocks noGrp="1"/>
          </p:cNvSpPr>
          <p:nvPr>
            <p:ph type="title"/>
          </p:nvPr>
        </p:nvSpPr>
        <p:spPr>
          <a:xfrm>
            <a:off x="1706526" y="1695893"/>
            <a:ext cx="2732567" cy="3487480"/>
          </a:xfrm>
        </p:spPr>
        <p:txBody>
          <a:bodyPr anchor="ctr">
            <a:normAutofit/>
          </a:bodyPr>
          <a:lstStyle/>
          <a:p>
            <a:pPr algn="ctr"/>
            <a:r>
              <a:rPr lang="en-US">
                <a:solidFill>
                  <a:schemeClr val="bg1"/>
                </a:solidFill>
              </a:rPr>
              <a:t>Mask Up Ohio</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useBgFill="1">
        <p:nvSpPr>
          <p:cNvPr id="14" name="Rectangle 13">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3" name="Content Placeholder 2">
            <a:extLst>
              <a:ext uri="{FF2B5EF4-FFF2-40B4-BE49-F238E27FC236}">
                <a16:creationId xmlns:a16="http://schemas.microsoft.com/office/drawing/2014/main" id="{C5D08388-3E00-4A91-978B-A260D5EE861B}"/>
              </a:ext>
            </a:extLst>
          </p:cNvPr>
          <p:cNvSpPr>
            <a:spLocks noGrp="1"/>
          </p:cNvSpPr>
          <p:nvPr>
            <p:ph idx="1"/>
          </p:nvPr>
        </p:nvSpPr>
        <p:spPr>
          <a:xfrm>
            <a:off x="7230140" y="705395"/>
            <a:ext cx="3939363" cy="5262847"/>
          </a:xfrm>
        </p:spPr>
        <p:txBody>
          <a:bodyPr vert="horz" lIns="91440" tIns="45720" rIns="91440" bIns="45720" rtlCol="0" anchor="ctr">
            <a:noAutofit/>
          </a:bodyPr>
          <a:lstStyle/>
          <a:p>
            <a:pPr marL="0" indent="0" algn="ctr">
              <a:buNone/>
            </a:pPr>
            <a:r>
              <a:rPr lang="en-US" sz="2100" b="1" u="sng" dirty="0"/>
              <a:t>Observations from the 3 Stores</a:t>
            </a:r>
          </a:p>
          <a:p>
            <a:pPr marL="0" indent="0" algn="ctr">
              <a:buNone/>
            </a:pPr>
            <a:r>
              <a:rPr lang="en-US" sz="2100" dirty="0"/>
              <a:t>Wearing a Mask</a:t>
            </a:r>
          </a:p>
          <a:p>
            <a:pPr marL="0" indent="0">
              <a:buNone/>
            </a:pPr>
            <a:r>
              <a:rPr lang="en-US" sz="2100" dirty="0"/>
              <a:t>The overwhelming majority of people were wearing a mask. However, just over a quarter of those people were not wearing it properly.</a:t>
            </a:r>
          </a:p>
          <a:p>
            <a:pPr marL="0" indent="0">
              <a:buNone/>
            </a:pPr>
            <a:r>
              <a:rPr lang="en-US" sz="2100" dirty="0"/>
              <a:t>Roughly half of the people surveyed immediately took their mask off when they left the store. </a:t>
            </a:r>
          </a:p>
          <a:p>
            <a:pPr marL="0" indent="0">
              <a:buNone/>
            </a:pPr>
            <a:endParaRPr lang="en-US" sz="2100" dirty="0"/>
          </a:p>
        </p:txBody>
      </p:sp>
    </p:spTree>
    <p:extLst>
      <p:ext uri="{BB962C8B-B14F-4D97-AF65-F5344CB8AC3E}">
        <p14:creationId xmlns:p14="http://schemas.microsoft.com/office/powerpoint/2010/main" val="3069059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226434-0FE5-4E43-9866-8A0D093DE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3390900" cy="41148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itle 1">
            <a:extLst>
              <a:ext uri="{FF2B5EF4-FFF2-40B4-BE49-F238E27FC236}">
                <a16:creationId xmlns:a16="http://schemas.microsoft.com/office/drawing/2014/main" id="{A24CE81B-669F-4747-A44B-0F0988465784}"/>
              </a:ext>
            </a:extLst>
          </p:cNvPr>
          <p:cNvSpPr>
            <a:spLocks noGrp="1"/>
          </p:cNvSpPr>
          <p:nvPr>
            <p:ph type="title"/>
          </p:nvPr>
        </p:nvSpPr>
        <p:spPr>
          <a:xfrm>
            <a:off x="1706526" y="1695893"/>
            <a:ext cx="2732567" cy="3487480"/>
          </a:xfrm>
        </p:spPr>
        <p:txBody>
          <a:bodyPr anchor="ctr">
            <a:normAutofit/>
          </a:bodyPr>
          <a:lstStyle/>
          <a:p>
            <a:pPr algn="ctr"/>
            <a:r>
              <a:rPr lang="en-US">
                <a:solidFill>
                  <a:schemeClr val="bg1"/>
                </a:solidFill>
              </a:rPr>
              <a:t>Mask Up Ohio</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useBgFill="1">
        <p:nvSpPr>
          <p:cNvPr id="14" name="Rectangle 13">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3" name="Content Placeholder 2">
            <a:extLst>
              <a:ext uri="{FF2B5EF4-FFF2-40B4-BE49-F238E27FC236}">
                <a16:creationId xmlns:a16="http://schemas.microsoft.com/office/drawing/2014/main" id="{C5D08388-3E00-4A91-978B-A260D5EE861B}"/>
              </a:ext>
            </a:extLst>
          </p:cNvPr>
          <p:cNvSpPr>
            <a:spLocks noGrp="1"/>
          </p:cNvSpPr>
          <p:nvPr>
            <p:ph idx="1"/>
          </p:nvPr>
        </p:nvSpPr>
        <p:spPr>
          <a:xfrm>
            <a:off x="7230140" y="705395"/>
            <a:ext cx="3939363" cy="5262847"/>
          </a:xfrm>
        </p:spPr>
        <p:txBody>
          <a:bodyPr vert="horz" lIns="91440" tIns="45720" rIns="91440" bIns="45720" rtlCol="0" anchor="ctr">
            <a:noAutofit/>
          </a:bodyPr>
          <a:lstStyle/>
          <a:p>
            <a:pPr algn="ctr" fontAlgn="base"/>
            <a:r>
              <a:rPr lang="en-US" sz="1400" b="1" i="0" u="sng" dirty="0">
                <a:solidFill>
                  <a:srgbClr val="333333"/>
                </a:solidFill>
                <a:effectLst/>
                <a:latin typeface="Open Sans"/>
              </a:rPr>
              <a:t>University of Cincinnati Mask Guidelines </a:t>
            </a:r>
          </a:p>
          <a:p>
            <a:pPr algn="l" fontAlgn="base"/>
            <a:r>
              <a:rPr lang="en-US" sz="1100" b="0" i="0" dirty="0">
                <a:solidFill>
                  <a:srgbClr val="333333"/>
                </a:solidFill>
                <a:effectLst/>
                <a:latin typeface="Open Sans"/>
              </a:rPr>
              <a:t>In accordance with recent orders and advisories from the Ohio Department of Health, the University of Cincinnati will require all members of the campus community to wear facial coverings in workplace and learning settings.</a:t>
            </a:r>
          </a:p>
          <a:p>
            <a:pPr algn="l" fontAlgn="base"/>
            <a:r>
              <a:rPr lang="en-US" sz="1100" b="0" i="0" dirty="0">
                <a:solidFill>
                  <a:srgbClr val="333333"/>
                </a:solidFill>
                <a:effectLst/>
                <a:latin typeface="Open Sans"/>
              </a:rPr>
              <a:t>This requirement begins upon any employee or student's next return to the campus environment. Any student living on campus or coming to campus for any reason are also required to wear a facial covering.</a:t>
            </a:r>
          </a:p>
          <a:p>
            <a:pPr algn="l" fontAlgn="base"/>
            <a:r>
              <a:rPr lang="en-US" sz="1100" b="0" i="0" dirty="0">
                <a:solidFill>
                  <a:srgbClr val="333333"/>
                </a:solidFill>
                <a:effectLst/>
                <a:latin typeface="Open Sans"/>
              </a:rPr>
              <a:t>Members of the campus community are responsible for providing their own facial coverings.  </a:t>
            </a:r>
          </a:p>
          <a:p>
            <a:pPr algn="l" fontAlgn="base"/>
            <a:r>
              <a:rPr lang="en-US" sz="1100" b="0" i="0" dirty="0">
                <a:solidFill>
                  <a:srgbClr val="333333"/>
                </a:solidFill>
                <a:effectLst/>
                <a:latin typeface="Open Sans"/>
              </a:rPr>
              <a:t>Appropriate use of face coverings is critical in minimizing risks to others. You could spread COVID-19 to others even if you do not feel sick. The face covering is not a substitute for social distancing.</a:t>
            </a:r>
          </a:p>
          <a:p>
            <a:pPr algn="l" fontAlgn="base"/>
            <a:r>
              <a:rPr lang="en-US" sz="1100" b="0" i="0" dirty="0">
                <a:solidFill>
                  <a:srgbClr val="333333"/>
                </a:solidFill>
                <a:effectLst/>
                <a:latin typeface="Open Sans"/>
              </a:rPr>
              <a:t>At minimum, a facial covering should be cloth / fabric and cover the nose, mouth and chin. Facial coverings can also be made with a bandana. See more advice from the Centers for Disease Control and Prevention on </a:t>
            </a:r>
            <a:r>
              <a:rPr lang="en-US" sz="1100" b="0" i="0" u="none" strike="noStrike" dirty="0">
                <a:solidFill>
                  <a:srgbClr val="E00122"/>
                </a:solidFill>
                <a:effectLst/>
                <a:latin typeface="Open Sans"/>
                <a:hlinkClick r:id="rId2"/>
              </a:rPr>
              <a:t>how to wear and position a facial covering</a:t>
            </a:r>
            <a:r>
              <a:rPr lang="en-US" sz="1100" b="0" i="0" dirty="0">
                <a:solidFill>
                  <a:srgbClr val="333333"/>
                </a:solidFill>
                <a:effectLst/>
                <a:latin typeface="Open Sans"/>
              </a:rPr>
              <a:t>. See  </a:t>
            </a:r>
            <a:r>
              <a:rPr lang="en-US" sz="1100" b="0" i="0" u="none" strike="noStrike" dirty="0">
                <a:solidFill>
                  <a:srgbClr val="E00122"/>
                </a:solidFill>
                <a:effectLst/>
                <a:latin typeface="Open Sans"/>
                <a:hlinkClick r:id="rId3"/>
              </a:rPr>
              <a:t>more</a:t>
            </a:r>
            <a:r>
              <a:rPr lang="en-US" sz="1100" b="0" i="0" dirty="0">
                <a:solidFill>
                  <a:srgbClr val="333333"/>
                </a:solidFill>
                <a:effectLst/>
                <a:latin typeface="Open Sans"/>
              </a:rPr>
              <a:t> from the CDC on how to select, wear and clean your </a:t>
            </a:r>
            <a:r>
              <a:rPr lang="en-US" sz="1100" b="0" i="0" dirty="0" err="1">
                <a:solidFill>
                  <a:srgbClr val="333333"/>
                </a:solidFill>
                <a:effectLst/>
                <a:latin typeface="Open Sans"/>
              </a:rPr>
              <a:t>maks</a:t>
            </a:r>
            <a:r>
              <a:rPr lang="en-US" sz="1100" b="0" i="0" dirty="0">
                <a:solidFill>
                  <a:srgbClr val="333333"/>
                </a:solidFill>
                <a:effectLst/>
                <a:latin typeface="Open Sans"/>
              </a:rPr>
              <a:t>.</a:t>
            </a:r>
          </a:p>
          <a:p>
            <a:pPr marL="0" indent="0">
              <a:buNone/>
            </a:pPr>
            <a:endParaRPr lang="en-US" sz="2100" dirty="0"/>
          </a:p>
        </p:txBody>
      </p:sp>
    </p:spTree>
    <p:extLst>
      <p:ext uri="{BB962C8B-B14F-4D97-AF65-F5344CB8AC3E}">
        <p14:creationId xmlns:p14="http://schemas.microsoft.com/office/powerpoint/2010/main" val="4280627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0BAEC-B4BF-4EBE-B64C-5430C94EB139}"/>
              </a:ext>
            </a:extLst>
          </p:cNvPr>
          <p:cNvSpPr>
            <a:spLocks noGrp="1"/>
          </p:cNvSpPr>
          <p:nvPr>
            <p:ph type="ctrTitle"/>
          </p:nvPr>
        </p:nvSpPr>
        <p:spPr>
          <a:xfrm>
            <a:off x="2057400" y="685801"/>
            <a:ext cx="7749210" cy="5555974"/>
          </a:xfrm>
        </p:spPr>
        <p:txBody>
          <a:bodyPr/>
          <a:lstStyle/>
          <a:p>
            <a:r>
              <a:rPr lang="en-US" dirty="0"/>
              <a:t>HIST 3158</a:t>
            </a:r>
          </a:p>
        </p:txBody>
      </p:sp>
      <p:pic>
        <p:nvPicPr>
          <p:cNvPr id="4098" name="Picture 2">
            <a:extLst>
              <a:ext uri="{FF2B5EF4-FFF2-40B4-BE49-F238E27FC236}">
                <a16:creationId xmlns:a16="http://schemas.microsoft.com/office/drawing/2014/main" id="{B37124AC-4F26-432C-98E4-F108C2822E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3469" y="2183504"/>
            <a:ext cx="4665747" cy="2163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4951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226434-0FE5-4E43-9866-8A0D093DE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3390900" cy="41148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4CE81B-669F-4747-A44B-0F0988465784}"/>
              </a:ext>
            </a:extLst>
          </p:cNvPr>
          <p:cNvSpPr>
            <a:spLocks noGrp="1"/>
          </p:cNvSpPr>
          <p:nvPr>
            <p:ph type="title"/>
          </p:nvPr>
        </p:nvSpPr>
        <p:spPr>
          <a:xfrm>
            <a:off x="1706526" y="1695893"/>
            <a:ext cx="2732567" cy="3487480"/>
          </a:xfrm>
        </p:spPr>
        <p:txBody>
          <a:bodyPr anchor="ctr">
            <a:normAutofit/>
          </a:bodyPr>
          <a:lstStyle/>
          <a:p>
            <a:pPr algn="ctr"/>
            <a:r>
              <a:rPr lang="en-US">
                <a:solidFill>
                  <a:schemeClr val="bg1"/>
                </a:solidFill>
              </a:rPr>
              <a:t>Mask Up Ohio</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5D08388-3E00-4A91-978B-A260D5EE861B}"/>
              </a:ext>
            </a:extLst>
          </p:cNvPr>
          <p:cNvSpPr>
            <a:spLocks noGrp="1"/>
          </p:cNvSpPr>
          <p:nvPr>
            <p:ph idx="1"/>
          </p:nvPr>
        </p:nvSpPr>
        <p:spPr>
          <a:xfrm>
            <a:off x="7230140" y="705395"/>
            <a:ext cx="3939363" cy="5262847"/>
          </a:xfrm>
        </p:spPr>
        <p:txBody>
          <a:bodyPr vert="horz" lIns="91440" tIns="45720" rIns="91440" bIns="45720" rtlCol="0" anchor="ctr">
            <a:noAutofit/>
          </a:bodyPr>
          <a:lstStyle/>
          <a:p>
            <a:endParaRPr lang="en-US" sz="2000" dirty="0"/>
          </a:p>
          <a:p>
            <a:pPr marL="0" indent="0">
              <a:buNone/>
            </a:pPr>
            <a:r>
              <a:rPr lang="en-US" sz="2000" dirty="0">
                <a:ea typeface="+mj-lt"/>
                <a:cs typeface="+mj-lt"/>
              </a:rPr>
              <a:t>Ohio Governor DeWine announced that beginning on Thursday, July 23, at 6:00 p.m., a statewide mask mandate will go into effect for citizens living in all 88 Ohio counties. The order has been in effect ever since. According to the mandate, all individuals in Ohio must wear facial coverings in public at all times when: at an indoor location that is not a residence. Outdoors, but unable to maintain six-foot social distance from people who are not household members. </a:t>
            </a:r>
            <a:endParaRPr lang="en-US" sz="1800" dirty="0"/>
          </a:p>
        </p:txBody>
      </p:sp>
    </p:spTree>
    <p:extLst>
      <p:ext uri="{BB962C8B-B14F-4D97-AF65-F5344CB8AC3E}">
        <p14:creationId xmlns:p14="http://schemas.microsoft.com/office/powerpoint/2010/main" val="2508980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226434-0FE5-4E43-9866-8A0D093DE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3390900" cy="41148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itle 1">
            <a:extLst>
              <a:ext uri="{FF2B5EF4-FFF2-40B4-BE49-F238E27FC236}">
                <a16:creationId xmlns:a16="http://schemas.microsoft.com/office/drawing/2014/main" id="{A24CE81B-669F-4747-A44B-0F0988465784}"/>
              </a:ext>
            </a:extLst>
          </p:cNvPr>
          <p:cNvSpPr>
            <a:spLocks noGrp="1"/>
          </p:cNvSpPr>
          <p:nvPr>
            <p:ph type="title"/>
          </p:nvPr>
        </p:nvSpPr>
        <p:spPr>
          <a:xfrm>
            <a:off x="1706526" y="1695893"/>
            <a:ext cx="2732567" cy="3487480"/>
          </a:xfrm>
        </p:spPr>
        <p:txBody>
          <a:bodyPr anchor="ctr">
            <a:normAutofit/>
          </a:bodyPr>
          <a:lstStyle/>
          <a:p>
            <a:pPr algn="ctr"/>
            <a:r>
              <a:rPr lang="en-US">
                <a:solidFill>
                  <a:schemeClr val="bg1"/>
                </a:solidFill>
              </a:rPr>
              <a:t>Mask Up Ohio</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useBgFill="1">
        <p:nvSpPr>
          <p:cNvPr id="14" name="Rectangle 13">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3" name="Content Placeholder 2">
            <a:extLst>
              <a:ext uri="{FF2B5EF4-FFF2-40B4-BE49-F238E27FC236}">
                <a16:creationId xmlns:a16="http://schemas.microsoft.com/office/drawing/2014/main" id="{C5D08388-3E00-4A91-978B-A260D5EE861B}"/>
              </a:ext>
            </a:extLst>
          </p:cNvPr>
          <p:cNvSpPr>
            <a:spLocks noGrp="1"/>
          </p:cNvSpPr>
          <p:nvPr>
            <p:ph idx="1"/>
          </p:nvPr>
        </p:nvSpPr>
        <p:spPr>
          <a:xfrm>
            <a:off x="7230140" y="705395"/>
            <a:ext cx="3939363" cy="5262847"/>
          </a:xfrm>
        </p:spPr>
        <p:txBody>
          <a:bodyPr vert="horz" lIns="91440" tIns="45720" rIns="91440" bIns="45720" rtlCol="0" anchor="ctr">
            <a:noAutofit/>
          </a:bodyPr>
          <a:lstStyle/>
          <a:p>
            <a:pPr marL="0" indent="0">
              <a:buNone/>
            </a:pPr>
            <a:r>
              <a:rPr lang="en-US" sz="2000" dirty="0"/>
              <a:t>According to the CDC, “Wearing masks can help communities slow the spread of COVID-19 when worn consistently and correctly by a majority of people in public settings and when masks are used along with other preventive measures, including social distancing, frequent handwashing, and cleaning and disinfecting”.</a:t>
            </a:r>
          </a:p>
        </p:txBody>
      </p:sp>
    </p:spTree>
    <p:extLst>
      <p:ext uri="{BB962C8B-B14F-4D97-AF65-F5344CB8AC3E}">
        <p14:creationId xmlns:p14="http://schemas.microsoft.com/office/powerpoint/2010/main" val="416400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226434-0FE5-4E43-9866-8A0D093DE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3390900" cy="41148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itle 1">
            <a:extLst>
              <a:ext uri="{FF2B5EF4-FFF2-40B4-BE49-F238E27FC236}">
                <a16:creationId xmlns:a16="http://schemas.microsoft.com/office/drawing/2014/main" id="{A24CE81B-669F-4747-A44B-0F0988465784}"/>
              </a:ext>
            </a:extLst>
          </p:cNvPr>
          <p:cNvSpPr>
            <a:spLocks noGrp="1"/>
          </p:cNvSpPr>
          <p:nvPr>
            <p:ph type="title"/>
          </p:nvPr>
        </p:nvSpPr>
        <p:spPr>
          <a:xfrm>
            <a:off x="1706526" y="1695893"/>
            <a:ext cx="2732567" cy="3487480"/>
          </a:xfrm>
        </p:spPr>
        <p:txBody>
          <a:bodyPr anchor="ctr">
            <a:normAutofit/>
          </a:bodyPr>
          <a:lstStyle/>
          <a:p>
            <a:pPr algn="ctr"/>
            <a:r>
              <a:rPr lang="en-US">
                <a:solidFill>
                  <a:schemeClr val="bg1"/>
                </a:solidFill>
              </a:rPr>
              <a:t>Mask Up Ohio</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useBgFill="1">
        <p:nvSpPr>
          <p:cNvPr id="14" name="Rectangle 13">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3" name="Content Placeholder 2">
            <a:extLst>
              <a:ext uri="{FF2B5EF4-FFF2-40B4-BE49-F238E27FC236}">
                <a16:creationId xmlns:a16="http://schemas.microsoft.com/office/drawing/2014/main" id="{C5D08388-3E00-4A91-978B-A260D5EE861B}"/>
              </a:ext>
            </a:extLst>
          </p:cNvPr>
          <p:cNvSpPr>
            <a:spLocks noGrp="1"/>
          </p:cNvSpPr>
          <p:nvPr>
            <p:ph idx="1"/>
          </p:nvPr>
        </p:nvSpPr>
        <p:spPr>
          <a:xfrm>
            <a:off x="7230140" y="705395"/>
            <a:ext cx="3939363" cy="5262847"/>
          </a:xfrm>
        </p:spPr>
        <p:txBody>
          <a:bodyPr vert="horz" lIns="91440" tIns="45720" rIns="91440" bIns="45720" rtlCol="0" anchor="ctr">
            <a:noAutofit/>
          </a:bodyPr>
          <a:lstStyle/>
          <a:p>
            <a:pPr marL="0" indent="0">
              <a:buNone/>
            </a:pPr>
            <a:r>
              <a:rPr lang="en-US" sz="2000" dirty="0"/>
              <a:t>As a part of a University of Cincinnati Digital History (HIST3158) project, 3 students each selected a different retail store to complete a survey of people leaving the store. This survey was conducted using a sample size of 100 people and done during a weekday evening period. </a:t>
            </a:r>
          </a:p>
        </p:txBody>
      </p:sp>
    </p:spTree>
    <p:extLst>
      <p:ext uri="{BB962C8B-B14F-4D97-AF65-F5344CB8AC3E}">
        <p14:creationId xmlns:p14="http://schemas.microsoft.com/office/powerpoint/2010/main" val="1350208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226434-0FE5-4E43-9866-8A0D093DE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3390900" cy="41148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itle 1">
            <a:extLst>
              <a:ext uri="{FF2B5EF4-FFF2-40B4-BE49-F238E27FC236}">
                <a16:creationId xmlns:a16="http://schemas.microsoft.com/office/drawing/2014/main" id="{A24CE81B-669F-4747-A44B-0F0988465784}"/>
              </a:ext>
            </a:extLst>
          </p:cNvPr>
          <p:cNvSpPr>
            <a:spLocks noGrp="1"/>
          </p:cNvSpPr>
          <p:nvPr>
            <p:ph type="title"/>
          </p:nvPr>
        </p:nvSpPr>
        <p:spPr>
          <a:xfrm>
            <a:off x="1706526" y="1695893"/>
            <a:ext cx="2732567" cy="3487480"/>
          </a:xfrm>
        </p:spPr>
        <p:txBody>
          <a:bodyPr anchor="ctr">
            <a:normAutofit/>
          </a:bodyPr>
          <a:lstStyle/>
          <a:p>
            <a:pPr algn="ctr"/>
            <a:r>
              <a:rPr lang="en-US">
                <a:solidFill>
                  <a:schemeClr val="bg1"/>
                </a:solidFill>
              </a:rPr>
              <a:t>Mask Up Ohio</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useBgFill="1">
        <p:nvSpPr>
          <p:cNvPr id="14" name="Rectangle 13">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3" name="Content Placeholder 2">
            <a:extLst>
              <a:ext uri="{FF2B5EF4-FFF2-40B4-BE49-F238E27FC236}">
                <a16:creationId xmlns:a16="http://schemas.microsoft.com/office/drawing/2014/main" id="{C5D08388-3E00-4A91-978B-A260D5EE861B}"/>
              </a:ext>
            </a:extLst>
          </p:cNvPr>
          <p:cNvSpPr>
            <a:spLocks noGrp="1"/>
          </p:cNvSpPr>
          <p:nvPr>
            <p:ph idx="1"/>
          </p:nvPr>
        </p:nvSpPr>
        <p:spPr>
          <a:xfrm>
            <a:off x="7230140" y="705395"/>
            <a:ext cx="3939363" cy="5262847"/>
          </a:xfrm>
        </p:spPr>
        <p:txBody>
          <a:bodyPr vert="horz" lIns="91440" tIns="45720" rIns="91440" bIns="45720" rtlCol="0" anchor="ctr">
            <a:noAutofit/>
          </a:bodyPr>
          <a:lstStyle/>
          <a:p>
            <a:pPr marL="0" indent="0" algn="ctr">
              <a:buNone/>
            </a:pPr>
            <a:r>
              <a:rPr lang="en-US" sz="2100" b="1" u="sng" dirty="0"/>
              <a:t>Retail Stores Used For The Survey</a:t>
            </a:r>
          </a:p>
          <a:p>
            <a:pPr marL="0" indent="0" algn="ctr">
              <a:buNone/>
            </a:pPr>
            <a:endParaRPr lang="en-US" sz="2100" b="1" u="sng" dirty="0"/>
          </a:p>
          <a:p>
            <a:pPr marL="0" indent="0">
              <a:buNone/>
            </a:pPr>
            <a:r>
              <a:rPr lang="en-US" sz="2000" dirty="0"/>
              <a:t>1. Sam’s Club</a:t>
            </a:r>
          </a:p>
          <a:p>
            <a:pPr marL="0" indent="0">
              <a:buNone/>
            </a:pPr>
            <a:r>
              <a:rPr lang="en-US" sz="2000" dirty="0"/>
              <a:t>2. Walmart</a:t>
            </a:r>
          </a:p>
          <a:p>
            <a:pPr marL="0" indent="0">
              <a:buNone/>
            </a:pPr>
            <a:r>
              <a:rPr lang="en-US" sz="2000" dirty="0"/>
              <a:t>3. Tractor Supply Co. </a:t>
            </a:r>
          </a:p>
        </p:txBody>
      </p:sp>
    </p:spTree>
    <p:extLst>
      <p:ext uri="{BB962C8B-B14F-4D97-AF65-F5344CB8AC3E}">
        <p14:creationId xmlns:p14="http://schemas.microsoft.com/office/powerpoint/2010/main" val="1610210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C226434-0FE5-4E43-9866-8A0D093DE3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10" name="Rectangle 9">
            <a:extLst>
              <a:ext uri="{FF2B5EF4-FFF2-40B4-BE49-F238E27FC236}">
                <a16:creationId xmlns:a16="http://schemas.microsoft.com/office/drawing/2014/main" id="{7A94DEED-5E0F-4E41-A445-58C14864C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3390900" cy="41148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itle 1">
            <a:extLst>
              <a:ext uri="{FF2B5EF4-FFF2-40B4-BE49-F238E27FC236}">
                <a16:creationId xmlns:a16="http://schemas.microsoft.com/office/drawing/2014/main" id="{A24CE81B-669F-4747-A44B-0F0988465784}"/>
              </a:ext>
            </a:extLst>
          </p:cNvPr>
          <p:cNvSpPr>
            <a:spLocks noGrp="1"/>
          </p:cNvSpPr>
          <p:nvPr>
            <p:ph type="title"/>
          </p:nvPr>
        </p:nvSpPr>
        <p:spPr>
          <a:xfrm>
            <a:off x="1706526" y="1695893"/>
            <a:ext cx="2732567" cy="3487480"/>
          </a:xfrm>
        </p:spPr>
        <p:txBody>
          <a:bodyPr anchor="ctr">
            <a:normAutofit/>
          </a:bodyPr>
          <a:lstStyle/>
          <a:p>
            <a:pPr algn="ctr"/>
            <a:r>
              <a:rPr lang="en-US">
                <a:solidFill>
                  <a:schemeClr val="bg1"/>
                </a:solidFill>
              </a:rPr>
              <a:t>Mask Up Ohio</a:t>
            </a:r>
          </a:p>
        </p:txBody>
      </p:sp>
      <p:sp>
        <p:nvSpPr>
          <p:cNvPr id="12" name="Rectangle 11">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useBgFill="1">
        <p:nvSpPr>
          <p:cNvPr id="14" name="Rectangle 13">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3" name="Content Placeholder 2">
            <a:extLst>
              <a:ext uri="{FF2B5EF4-FFF2-40B4-BE49-F238E27FC236}">
                <a16:creationId xmlns:a16="http://schemas.microsoft.com/office/drawing/2014/main" id="{C5D08388-3E00-4A91-978B-A260D5EE861B}"/>
              </a:ext>
            </a:extLst>
          </p:cNvPr>
          <p:cNvSpPr>
            <a:spLocks noGrp="1"/>
          </p:cNvSpPr>
          <p:nvPr>
            <p:ph idx="1"/>
          </p:nvPr>
        </p:nvSpPr>
        <p:spPr>
          <a:xfrm>
            <a:off x="7230140" y="705395"/>
            <a:ext cx="3939363" cy="5262847"/>
          </a:xfrm>
        </p:spPr>
        <p:txBody>
          <a:bodyPr vert="horz" lIns="91440" tIns="45720" rIns="91440" bIns="45720" rtlCol="0" anchor="ctr">
            <a:noAutofit/>
          </a:bodyPr>
          <a:lstStyle/>
          <a:p>
            <a:pPr marL="0" indent="0" algn="ctr">
              <a:buNone/>
            </a:pPr>
            <a:r>
              <a:rPr lang="en-US" sz="2100" b="1" u="sng" dirty="0"/>
              <a:t>Criteria For The Survey</a:t>
            </a:r>
          </a:p>
          <a:p>
            <a:pPr marL="0" indent="0" algn="ctr">
              <a:buNone/>
            </a:pPr>
            <a:endParaRPr lang="en-US" sz="2100" b="1" u="sng" dirty="0"/>
          </a:p>
          <a:p>
            <a:r>
              <a:rPr lang="en-US" sz="2100" dirty="0"/>
              <a:t>Wearing a Mask</a:t>
            </a:r>
          </a:p>
          <a:p>
            <a:r>
              <a:rPr lang="en-US" sz="2100" dirty="0"/>
              <a:t>Not Wearing a Mask</a:t>
            </a:r>
          </a:p>
          <a:p>
            <a:r>
              <a:rPr lang="en-US" sz="2100" dirty="0"/>
              <a:t>Wearing a Mask but not Properly</a:t>
            </a:r>
          </a:p>
          <a:p>
            <a:r>
              <a:rPr lang="en-US" sz="2100" dirty="0"/>
              <a:t>Leaves the Mask on after exiting </a:t>
            </a:r>
          </a:p>
          <a:p>
            <a:r>
              <a:rPr lang="en-US" sz="2100" dirty="0"/>
              <a:t>Immediately takes the Mask off</a:t>
            </a:r>
          </a:p>
          <a:p>
            <a:pPr marL="0" indent="0" algn="ctr">
              <a:buNone/>
            </a:pPr>
            <a:endParaRPr lang="en-US" sz="2100" b="1" u="sng" dirty="0"/>
          </a:p>
        </p:txBody>
      </p:sp>
    </p:spTree>
    <p:extLst>
      <p:ext uri="{BB962C8B-B14F-4D97-AF65-F5344CB8AC3E}">
        <p14:creationId xmlns:p14="http://schemas.microsoft.com/office/powerpoint/2010/main" val="542490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0CCC1D-2641-40D4-A5AE-5E2F38F66698}"/>
              </a:ext>
            </a:extLst>
          </p:cNvPr>
          <p:cNvSpPr>
            <a:spLocks noGrp="1"/>
          </p:cNvSpPr>
          <p:nvPr>
            <p:ph type="title"/>
          </p:nvPr>
        </p:nvSpPr>
        <p:spPr>
          <a:xfrm>
            <a:off x="1346071" y="371061"/>
            <a:ext cx="9512429" cy="1160675"/>
          </a:xfrm>
        </p:spPr>
        <p:txBody>
          <a:bodyPr>
            <a:normAutofit fontScale="90000"/>
          </a:bodyPr>
          <a:lstStyle/>
          <a:p>
            <a:r>
              <a:rPr lang="en-US" dirty="0"/>
              <a:t>Mask Up Ohio</a:t>
            </a:r>
            <a:br>
              <a:rPr lang="en-US" dirty="0"/>
            </a:br>
            <a:r>
              <a:rPr lang="en-US" sz="2200" dirty="0"/>
              <a:t>Sam’s Club</a:t>
            </a:r>
            <a:br>
              <a:rPr lang="en-US" sz="2200" dirty="0"/>
            </a:br>
            <a:r>
              <a:rPr lang="en-US" sz="2200" dirty="0"/>
              <a:t> 5375 North Bend Rd 45247 </a:t>
            </a:r>
          </a:p>
        </p:txBody>
      </p:sp>
      <p:graphicFrame>
        <p:nvGraphicFramePr>
          <p:cNvPr id="7" name="Content Placeholder 6">
            <a:extLst>
              <a:ext uri="{FF2B5EF4-FFF2-40B4-BE49-F238E27FC236}">
                <a16:creationId xmlns:a16="http://schemas.microsoft.com/office/drawing/2014/main" id="{7E454AC6-E2A6-458E-BB35-A62D43AE189E}"/>
              </a:ext>
            </a:extLst>
          </p:cNvPr>
          <p:cNvGraphicFramePr>
            <a:graphicFrameLocks noGrp="1"/>
          </p:cNvGraphicFramePr>
          <p:nvPr>
            <p:ph sz="half" idx="1"/>
            <p:extLst>
              <p:ext uri="{D42A27DB-BD31-4B8C-83A1-F6EECF244321}">
                <p14:modId xmlns:p14="http://schemas.microsoft.com/office/powerpoint/2010/main" val="3392781782"/>
              </p:ext>
            </p:extLst>
          </p:nvPr>
        </p:nvGraphicFramePr>
        <p:xfrm>
          <a:off x="1346071" y="2057400"/>
          <a:ext cx="4405373" cy="4119560"/>
        </p:xfrm>
        <a:graphic>
          <a:graphicData uri="http://schemas.openxmlformats.org/drawingml/2006/table">
            <a:tbl>
              <a:tblPr/>
              <a:tblGrid>
                <a:gridCol w="2759785">
                  <a:extLst>
                    <a:ext uri="{9D8B030D-6E8A-4147-A177-3AD203B41FA5}">
                      <a16:colId xmlns:a16="http://schemas.microsoft.com/office/drawing/2014/main" val="2135604394"/>
                    </a:ext>
                  </a:extLst>
                </a:gridCol>
                <a:gridCol w="822794">
                  <a:extLst>
                    <a:ext uri="{9D8B030D-6E8A-4147-A177-3AD203B41FA5}">
                      <a16:colId xmlns:a16="http://schemas.microsoft.com/office/drawing/2014/main" val="3229565044"/>
                    </a:ext>
                  </a:extLst>
                </a:gridCol>
                <a:gridCol w="822794">
                  <a:extLst>
                    <a:ext uri="{9D8B030D-6E8A-4147-A177-3AD203B41FA5}">
                      <a16:colId xmlns:a16="http://schemas.microsoft.com/office/drawing/2014/main" val="1390095349"/>
                    </a:ext>
                  </a:extLst>
                </a:gridCol>
              </a:tblGrid>
              <a:tr h="823912">
                <a:tc>
                  <a:txBody>
                    <a:bodyPr/>
                    <a:lstStyle/>
                    <a:p>
                      <a:pPr algn="l" fontAlgn="b"/>
                      <a:r>
                        <a:rPr lang="en-US" sz="1100" b="0" i="0" u="none" strike="noStrike">
                          <a:solidFill>
                            <a:srgbClr val="000000"/>
                          </a:solidFill>
                          <a:effectLst/>
                          <a:latin typeface="Calibri" panose="020F0502020204030204" pitchFamily="34" charset="0"/>
                        </a:rPr>
                        <a:t>Wearing a Mask</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95</a:t>
                      </a:r>
                    </a:p>
                  </a:txBody>
                  <a:tcPr marL="9525" marR="9525" marT="9525" marB="0" anchor="b">
                    <a:lnL>
                      <a:noFill/>
                    </a:lnL>
                    <a:lnR>
                      <a:noFill/>
                    </a:lnR>
                    <a:lnT>
                      <a:noFill/>
                    </a:lnT>
                    <a:lnB>
                      <a:noFill/>
                    </a:lnB>
                  </a:tcPr>
                </a:tc>
                <a:extLst>
                  <a:ext uri="{0D108BD9-81ED-4DB2-BD59-A6C34878D82A}">
                    <a16:rowId xmlns:a16="http://schemas.microsoft.com/office/drawing/2014/main" val="4155479971"/>
                  </a:ext>
                </a:extLst>
              </a:tr>
              <a:tr h="823912">
                <a:tc>
                  <a:txBody>
                    <a:bodyPr/>
                    <a:lstStyle/>
                    <a:p>
                      <a:pPr algn="l" fontAlgn="b"/>
                      <a:r>
                        <a:rPr lang="en-US" sz="1100" b="0" i="0" u="none" strike="noStrike">
                          <a:solidFill>
                            <a:srgbClr val="000000"/>
                          </a:solidFill>
                          <a:effectLst/>
                          <a:latin typeface="Calibri" panose="020F0502020204030204" pitchFamily="34" charset="0"/>
                        </a:rPr>
                        <a:t>Not Wearing a Mask</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a:t>
                      </a:r>
                    </a:p>
                  </a:txBody>
                  <a:tcPr marL="9525" marR="9525" marT="9525" marB="0" anchor="b">
                    <a:lnL>
                      <a:noFill/>
                    </a:lnL>
                    <a:lnR>
                      <a:noFill/>
                    </a:lnR>
                    <a:lnT>
                      <a:noFill/>
                    </a:lnT>
                    <a:lnB>
                      <a:noFill/>
                    </a:lnB>
                  </a:tcPr>
                </a:tc>
                <a:extLst>
                  <a:ext uri="{0D108BD9-81ED-4DB2-BD59-A6C34878D82A}">
                    <a16:rowId xmlns:a16="http://schemas.microsoft.com/office/drawing/2014/main" val="2691910935"/>
                  </a:ext>
                </a:extLst>
              </a:tr>
              <a:tr h="823912">
                <a:tc>
                  <a:txBody>
                    <a:bodyPr/>
                    <a:lstStyle/>
                    <a:p>
                      <a:pPr algn="l" fontAlgn="b"/>
                      <a:r>
                        <a:rPr lang="en-US" sz="1100" b="0" i="0" u="none" strike="noStrike">
                          <a:solidFill>
                            <a:srgbClr val="000000"/>
                          </a:solidFill>
                          <a:effectLst/>
                          <a:latin typeface="Calibri" panose="020F0502020204030204" pitchFamily="34" charset="0"/>
                        </a:rPr>
                        <a:t>Wearing a Mask but not Properly</a:t>
                      </a: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26</a:t>
                      </a:r>
                    </a:p>
                  </a:txBody>
                  <a:tcPr marL="9525" marR="9525" marT="9525" marB="0" anchor="b">
                    <a:lnL>
                      <a:noFill/>
                    </a:lnL>
                    <a:lnR>
                      <a:noFill/>
                    </a:lnR>
                    <a:lnT>
                      <a:noFill/>
                    </a:lnT>
                    <a:lnB>
                      <a:noFill/>
                    </a:lnB>
                  </a:tcPr>
                </a:tc>
                <a:extLst>
                  <a:ext uri="{0D108BD9-81ED-4DB2-BD59-A6C34878D82A}">
                    <a16:rowId xmlns:a16="http://schemas.microsoft.com/office/drawing/2014/main" val="3916007121"/>
                  </a:ext>
                </a:extLst>
              </a:tr>
              <a:tr h="823912">
                <a:tc>
                  <a:txBody>
                    <a:bodyPr/>
                    <a:lstStyle/>
                    <a:p>
                      <a:pPr algn="l" fontAlgn="b"/>
                      <a:r>
                        <a:rPr lang="en-US" sz="1100" b="0" i="0" u="none" strike="noStrike">
                          <a:solidFill>
                            <a:srgbClr val="000000"/>
                          </a:solidFill>
                          <a:effectLst/>
                          <a:latin typeface="Calibri" panose="020F0502020204030204" pitchFamily="34" charset="0"/>
                        </a:rPr>
                        <a:t>Leaves the Mask on after exiting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62</a:t>
                      </a:r>
                    </a:p>
                  </a:txBody>
                  <a:tcPr marL="9525" marR="9525" marT="9525" marB="0" anchor="b">
                    <a:lnL>
                      <a:noFill/>
                    </a:lnL>
                    <a:lnR>
                      <a:noFill/>
                    </a:lnR>
                    <a:lnT>
                      <a:noFill/>
                    </a:lnT>
                    <a:lnB>
                      <a:noFill/>
                    </a:lnB>
                  </a:tcPr>
                </a:tc>
                <a:extLst>
                  <a:ext uri="{0D108BD9-81ED-4DB2-BD59-A6C34878D82A}">
                    <a16:rowId xmlns:a16="http://schemas.microsoft.com/office/drawing/2014/main" val="2157715605"/>
                  </a:ext>
                </a:extLst>
              </a:tr>
              <a:tr h="823912">
                <a:tc>
                  <a:txBody>
                    <a:bodyPr/>
                    <a:lstStyle/>
                    <a:p>
                      <a:pPr algn="l" fontAlgn="b"/>
                      <a:r>
                        <a:rPr lang="en-US" sz="1100" b="0" i="0" u="none" strike="noStrike">
                          <a:solidFill>
                            <a:srgbClr val="000000"/>
                          </a:solidFill>
                          <a:effectLst/>
                          <a:latin typeface="Calibri" panose="020F0502020204030204" pitchFamily="34" charset="0"/>
                        </a:rPr>
                        <a:t>Immediately takes it off</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38</a:t>
                      </a:r>
                    </a:p>
                  </a:txBody>
                  <a:tcPr marL="9525" marR="9525" marT="9525" marB="0" anchor="b">
                    <a:lnL>
                      <a:noFill/>
                    </a:lnL>
                    <a:lnR>
                      <a:noFill/>
                    </a:lnR>
                    <a:lnT>
                      <a:noFill/>
                    </a:lnT>
                    <a:lnB>
                      <a:noFill/>
                    </a:lnB>
                  </a:tcPr>
                </a:tc>
                <a:extLst>
                  <a:ext uri="{0D108BD9-81ED-4DB2-BD59-A6C34878D82A}">
                    <a16:rowId xmlns:a16="http://schemas.microsoft.com/office/drawing/2014/main" val="2074337510"/>
                  </a:ext>
                </a:extLst>
              </a:tr>
            </a:tbl>
          </a:graphicData>
        </a:graphic>
      </p:graphicFrame>
      <p:graphicFrame>
        <p:nvGraphicFramePr>
          <p:cNvPr id="8" name="Content Placeholder 7">
            <a:extLst>
              <a:ext uri="{FF2B5EF4-FFF2-40B4-BE49-F238E27FC236}">
                <a16:creationId xmlns:a16="http://schemas.microsoft.com/office/drawing/2014/main" id="{4BEEF612-AE36-407F-8EE1-BD1248A1FB0B}"/>
              </a:ext>
            </a:extLst>
          </p:cNvPr>
          <p:cNvGraphicFramePr>
            <a:graphicFrameLocks noGrp="1"/>
          </p:cNvGraphicFramePr>
          <p:nvPr>
            <p:ph sz="half" idx="2"/>
          </p:nvPr>
        </p:nvGraphicFramePr>
        <p:xfrm>
          <a:off x="6265863" y="2057400"/>
          <a:ext cx="5016500" cy="41195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56158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0CCC1D-2641-40D4-A5AE-5E2F38F66698}"/>
              </a:ext>
            </a:extLst>
          </p:cNvPr>
          <p:cNvSpPr>
            <a:spLocks noGrp="1"/>
          </p:cNvSpPr>
          <p:nvPr>
            <p:ph type="title"/>
          </p:nvPr>
        </p:nvSpPr>
        <p:spPr>
          <a:xfrm>
            <a:off x="1346071" y="371061"/>
            <a:ext cx="9512429" cy="1160675"/>
          </a:xfrm>
        </p:spPr>
        <p:txBody>
          <a:bodyPr>
            <a:normAutofit fontScale="90000"/>
          </a:bodyPr>
          <a:lstStyle/>
          <a:p>
            <a:r>
              <a:rPr lang="en-US" dirty="0"/>
              <a:t>Mask Up Ohio</a:t>
            </a:r>
            <a:br>
              <a:rPr lang="en-US" dirty="0"/>
            </a:br>
            <a:r>
              <a:rPr lang="en-US" sz="2200" dirty="0"/>
              <a:t>Walmart</a:t>
            </a:r>
            <a:br>
              <a:rPr lang="en-US" sz="2200" dirty="0"/>
            </a:br>
            <a:r>
              <a:rPr lang="en-US" sz="2200" dirty="0"/>
              <a:t> 4000 Red Bank Rd. 45227</a:t>
            </a:r>
          </a:p>
        </p:txBody>
      </p:sp>
      <p:graphicFrame>
        <p:nvGraphicFramePr>
          <p:cNvPr id="5" name="Content Placeholder 4">
            <a:extLst>
              <a:ext uri="{FF2B5EF4-FFF2-40B4-BE49-F238E27FC236}">
                <a16:creationId xmlns:a16="http://schemas.microsoft.com/office/drawing/2014/main" id="{7D736747-F72D-4A13-B655-6F5B976079E7}"/>
              </a:ext>
            </a:extLst>
          </p:cNvPr>
          <p:cNvGraphicFramePr>
            <a:graphicFrameLocks noGrp="1"/>
          </p:cNvGraphicFramePr>
          <p:nvPr>
            <p:ph sz="half" idx="1"/>
            <p:extLst>
              <p:ext uri="{D42A27DB-BD31-4B8C-83A1-F6EECF244321}">
                <p14:modId xmlns:p14="http://schemas.microsoft.com/office/powerpoint/2010/main" val="1816828537"/>
              </p:ext>
            </p:extLst>
          </p:nvPr>
        </p:nvGraphicFramePr>
        <p:xfrm>
          <a:off x="1346072" y="2057400"/>
          <a:ext cx="4580067" cy="4119560"/>
        </p:xfrm>
        <a:graphic>
          <a:graphicData uri="http://schemas.openxmlformats.org/drawingml/2006/table">
            <a:tbl>
              <a:tblPr/>
              <a:tblGrid>
                <a:gridCol w="2869225">
                  <a:extLst>
                    <a:ext uri="{9D8B030D-6E8A-4147-A177-3AD203B41FA5}">
                      <a16:colId xmlns:a16="http://schemas.microsoft.com/office/drawing/2014/main" val="3250151969"/>
                    </a:ext>
                  </a:extLst>
                </a:gridCol>
                <a:gridCol w="855421">
                  <a:extLst>
                    <a:ext uri="{9D8B030D-6E8A-4147-A177-3AD203B41FA5}">
                      <a16:colId xmlns:a16="http://schemas.microsoft.com/office/drawing/2014/main" val="2533642597"/>
                    </a:ext>
                  </a:extLst>
                </a:gridCol>
                <a:gridCol w="855421">
                  <a:extLst>
                    <a:ext uri="{9D8B030D-6E8A-4147-A177-3AD203B41FA5}">
                      <a16:colId xmlns:a16="http://schemas.microsoft.com/office/drawing/2014/main" val="58715344"/>
                    </a:ext>
                  </a:extLst>
                </a:gridCol>
              </a:tblGrid>
              <a:tr h="823912">
                <a:tc>
                  <a:txBody>
                    <a:bodyPr/>
                    <a:lstStyle/>
                    <a:p>
                      <a:pPr algn="l" fontAlgn="b"/>
                      <a:r>
                        <a:rPr lang="en-US" sz="1100" b="0" i="0" u="none" strike="noStrike">
                          <a:solidFill>
                            <a:srgbClr val="000000"/>
                          </a:solidFill>
                          <a:effectLst/>
                          <a:latin typeface="Calibri" panose="020F0502020204030204" pitchFamily="34" charset="0"/>
                        </a:rPr>
                        <a:t>Wearing a Mask</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91</a:t>
                      </a:r>
                    </a:p>
                  </a:txBody>
                  <a:tcPr marL="9525" marR="9525" marT="9525" marB="0" anchor="b">
                    <a:lnL>
                      <a:noFill/>
                    </a:lnL>
                    <a:lnR>
                      <a:noFill/>
                    </a:lnR>
                    <a:lnT>
                      <a:noFill/>
                    </a:lnT>
                    <a:lnB>
                      <a:noFill/>
                    </a:lnB>
                  </a:tcPr>
                </a:tc>
                <a:extLst>
                  <a:ext uri="{0D108BD9-81ED-4DB2-BD59-A6C34878D82A}">
                    <a16:rowId xmlns:a16="http://schemas.microsoft.com/office/drawing/2014/main" val="3751330888"/>
                  </a:ext>
                </a:extLst>
              </a:tr>
              <a:tr h="823912">
                <a:tc>
                  <a:txBody>
                    <a:bodyPr/>
                    <a:lstStyle/>
                    <a:p>
                      <a:pPr algn="l" fontAlgn="b"/>
                      <a:r>
                        <a:rPr lang="en-US" sz="1100" b="0" i="0" u="none" strike="noStrike">
                          <a:solidFill>
                            <a:srgbClr val="000000"/>
                          </a:solidFill>
                          <a:effectLst/>
                          <a:latin typeface="Calibri" panose="020F0502020204030204" pitchFamily="34" charset="0"/>
                        </a:rPr>
                        <a:t>Not Wearing a Mask</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9</a:t>
                      </a:r>
                    </a:p>
                  </a:txBody>
                  <a:tcPr marL="9525" marR="9525" marT="9525" marB="0" anchor="b">
                    <a:lnL>
                      <a:noFill/>
                    </a:lnL>
                    <a:lnR>
                      <a:noFill/>
                    </a:lnR>
                    <a:lnT>
                      <a:noFill/>
                    </a:lnT>
                    <a:lnB>
                      <a:noFill/>
                    </a:lnB>
                  </a:tcPr>
                </a:tc>
                <a:extLst>
                  <a:ext uri="{0D108BD9-81ED-4DB2-BD59-A6C34878D82A}">
                    <a16:rowId xmlns:a16="http://schemas.microsoft.com/office/drawing/2014/main" val="3829769650"/>
                  </a:ext>
                </a:extLst>
              </a:tr>
              <a:tr h="823912">
                <a:tc>
                  <a:txBody>
                    <a:bodyPr/>
                    <a:lstStyle/>
                    <a:p>
                      <a:pPr algn="l" fontAlgn="b"/>
                      <a:r>
                        <a:rPr lang="en-US" sz="1100" b="0" i="0" u="none" strike="noStrike">
                          <a:solidFill>
                            <a:srgbClr val="000000"/>
                          </a:solidFill>
                          <a:effectLst/>
                          <a:latin typeface="Calibri" panose="020F0502020204030204" pitchFamily="34" charset="0"/>
                        </a:rPr>
                        <a:t>Wearing a Mask but not Properly</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35</a:t>
                      </a:r>
                    </a:p>
                  </a:txBody>
                  <a:tcPr marL="9525" marR="9525" marT="9525" marB="0" anchor="b">
                    <a:lnL>
                      <a:noFill/>
                    </a:lnL>
                    <a:lnR>
                      <a:noFill/>
                    </a:lnR>
                    <a:lnT>
                      <a:noFill/>
                    </a:lnT>
                    <a:lnB>
                      <a:noFill/>
                    </a:lnB>
                  </a:tcPr>
                </a:tc>
                <a:extLst>
                  <a:ext uri="{0D108BD9-81ED-4DB2-BD59-A6C34878D82A}">
                    <a16:rowId xmlns:a16="http://schemas.microsoft.com/office/drawing/2014/main" val="3043763338"/>
                  </a:ext>
                </a:extLst>
              </a:tr>
              <a:tr h="823912">
                <a:tc>
                  <a:txBody>
                    <a:bodyPr/>
                    <a:lstStyle/>
                    <a:p>
                      <a:pPr algn="l" fontAlgn="b"/>
                      <a:r>
                        <a:rPr lang="en-US" sz="1100" b="0" i="0" u="none" strike="noStrike" dirty="0">
                          <a:solidFill>
                            <a:srgbClr val="000000"/>
                          </a:solidFill>
                          <a:effectLst/>
                          <a:latin typeface="Calibri" panose="020F0502020204030204" pitchFamily="34" charset="0"/>
                        </a:rPr>
                        <a:t>Leaves the Mask on after exiting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58</a:t>
                      </a:r>
                    </a:p>
                  </a:txBody>
                  <a:tcPr marL="9525" marR="9525" marT="9525" marB="0" anchor="b">
                    <a:lnL>
                      <a:noFill/>
                    </a:lnL>
                    <a:lnR>
                      <a:noFill/>
                    </a:lnR>
                    <a:lnT>
                      <a:noFill/>
                    </a:lnT>
                    <a:lnB>
                      <a:noFill/>
                    </a:lnB>
                  </a:tcPr>
                </a:tc>
                <a:extLst>
                  <a:ext uri="{0D108BD9-81ED-4DB2-BD59-A6C34878D82A}">
                    <a16:rowId xmlns:a16="http://schemas.microsoft.com/office/drawing/2014/main" val="539881616"/>
                  </a:ext>
                </a:extLst>
              </a:tr>
              <a:tr h="823912">
                <a:tc>
                  <a:txBody>
                    <a:bodyPr/>
                    <a:lstStyle/>
                    <a:p>
                      <a:pPr algn="l" fontAlgn="b"/>
                      <a:r>
                        <a:rPr lang="en-US" sz="1100" b="0" i="0" u="none" strike="noStrike">
                          <a:solidFill>
                            <a:srgbClr val="000000"/>
                          </a:solidFill>
                          <a:effectLst/>
                          <a:latin typeface="Calibri" panose="020F0502020204030204" pitchFamily="34" charset="0"/>
                        </a:rPr>
                        <a:t>Immediately takes it off</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9525" marR="9525" marT="9525" marB="0" anchor="b">
                    <a:lnL>
                      <a:noFill/>
                    </a:lnL>
                    <a:lnR>
                      <a:noFill/>
                    </a:lnR>
                    <a:lnT>
                      <a:noFill/>
                    </a:lnT>
                    <a:lnB>
                      <a:noFill/>
                    </a:lnB>
                  </a:tcPr>
                </a:tc>
                <a:extLst>
                  <a:ext uri="{0D108BD9-81ED-4DB2-BD59-A6C34878D82A}">
                    <a16:rowId xmlns:a16="http://schemas.microsoft.com/office/drawing/2014/main" val="660505339"/>
                  </a:ext>
                </a:extLst>
              </a:tr>
            </a:tbl>
          </a:graphicData>
        </a:graphic>
      </p:graphicFrame>
      <p:graphicFrame>
        <p:nvGraphicFramePr>
          <p:cNvPr id="10" name="Content Placeholder 9">
            <a:extLst>
              <a:ext uri="{FF2B5EF4-FFF2-40B4-BE49-F238E27FC236}">
                <a16:creationId xmlns:a16="http://schemas.microsoft.com/office/drawing/2014/main" id="{4BD448FD-1C3A-4B75-AEDA-2E29B2403013}"/>
              </a:ext>
            </a:extLst>
          </p:cNvPr>
          <p:cNvGraphicFramePr>
            <a:graphicFrameLocks noGrp="1"/>
          </p:cNvGraphicFramePr>
          <p:nvPr>
            <p:ph sz="half" idx="2"/>
          </p:nvPr>
        </p:nvGraphicFramePr>
        <p:xfrm>
          <a:off x="6265863" y="2057400"/>
          <a:ext cx="5016500" cy="41195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56932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0CCC1D-2641-40D4-A5AE-5E2F38F66698}"/>
              </a:ext>
            </a:extLst>
          </p:cNvPr>
          <p:cNvSpPr>
            <a:spLocks noGrp="1"/>
          </p:cNvSpPr>
          <p:nvPr>
            <p:ph type="title"/>
          </p:nvPr>
        </p:nvSpPr>
        <p:spPr>
          <a:xfrm>
            <a:off x="1346071" y="371061"/>
            <a:ext cx="9512429" cy="1160675"/>
          </a:xfrm>
        </p:spPr>
        <p:txBody>
          <a:bodyPr>
            <a:normAutofit fontScale="90000"/>
          </a:bodyPr>
          <a:lstStyle/>
          <a:p>
            <a:r>
              <a:rPr lang="en-US" dirty="0"/>
              <a:t>Mask Up Ohio</a:t>
            </a:r>
            <a:br>
              <a:rPr lang="en-US" dirty="0"/>
            </a:br>
            <a:r>
              <a:rPr lang="en-US" sz="2200" dirty="0"/>
              <a:t>Tractor Supply Co. </a:t>
            </a:r>
            <a:br>
              <a:rPr lang="en-US" sz="2200" dirty="0"/>
            </a:br>
            <a:r>
              <a:rPr lang="en-US" sz="2200" dirty="0"/>
              <a:t> 389 Comfort Drive Harrison, OH 45303</a:t>
            </a:r>
          </a:p>
        </p:txBody>
      </p:sp>
      <p:graphicFrame>
        <p:nvGraphicFramePr>
          <p:cNvPr id="6" name="Content Placeholder 5">
            <a:extLst>
              <a:ext uri="{FF2B5EF4-FFF2-40B4-BE49-F238E27FC236}">
                <a16:creationId xmlns:a16="http://schemas.microsoft.com/office/drawing/2014/main" id="{B19567BB-82C2-4237-96A4-E31052E867E2}"/>
              </a:ext>
            </a:extLst>
          </p:cNvPr>
          <p:cNvGraphicFramePr>
            <a:graphicFrameLocks noGrp="1"/>
          </p:cNvGraphicFramePr>
          <p:nvPr>
            <p:ph sz="half" idx="1"/>
            <p:extLst>
              <p:ext uri="{D42A27DB-BD31-4B8C-83A1-F6EECF244321}">
                <p14:modId xmlns:p14="http://schemas.microsoft.com/office/powerpoint/2010/main" val="1008240939"/>
              </p:ext>
            </p:extLst>
          </p:nvPr>
        </p:nvGraphicFramePr>
        <p:xfrm>
          <a:off x="1346071" y="2057399"/>
          <a:ext cx="4580066" cy="4119565"/>
        </p:xfrm>
        <a:graphic>
          <a:graphicData uri="http://schemas.openxmlformats.org/drawingml/2006/table">
            <a:tbl>
              <a:tblPr/>
              <a:tblGrid>
                <a:gridCol w="2869224">
                  <a:extLst>
                    <a:ext uri="{9D8B030D-6E8A-4147-A177-3AD203B41FA5}">
                      <a16:colId xmlns:a16="http://schemas.microsoft.com/office/drawing/2014/main" val="3937418303"/>
                    </a:ext>
                  </a:extLst>
                </a:gridCol>
                <a:gridCol w="855421">
                  <a:extLst>
                    <a:ext uri="{9D8B030D-6E8A-4147-A177-3AD203B41FA5}">
                      <a16:colId xmlns:a16="http://schemas.microsoft.com/office/drawing/2014/main" val="1972363228"/>
                    </a:ext>
                  </a:extLst>
                </a:gridCol>
                <a:gridCol w="855421">
                  <a:extLst>
                    <a:ext uri="{9D8B030D-6E8A-4147-A177-3AD203B41FA5}">
                      <a16:colId xmlns:a16="http://schemas.microsoft.com/office/drawing/2014/main" val="1639489217"/>
                    </a:ext>
                  </a:extLst>
                </a:gridCol>
              </a:tblGrid>
              <a:tr h="823913">
                <a:tc>
                  <a:txBody>
                    <a:bodyPr/>
                    <a:lstStyle/>
                    <a:p>
                      <a:pPr algn="l" fontAlgn="b"/>
                      <a:r>
                        <a:rPr lang="en-US" sz="1100" b="0" i="0" u="none" strike="noStrike">
                          <a:solidFill>
                            <a:srgbClr val="000000"/>
                          </a:solidFill>
                          <a:effectLst/>
                          <a:latin typeface="Calibri" panose="020F0502020204030204" pitchFamily="34" charset="0"/>
                        </a:rPr>
                        <a:t>Wearing a Mask</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78</a:t>
                      </a:r>
                    </a:p>
                  </a:txBody>
                  <a:tcPr marL="9525" marR="9525" marT="9525" marB="0" anchor="b">
                    <a:lnL>
                      <a:noFill/>
                    </a:lnL>
                    <a:lnR>
                      <a:noFill/>
                    </a:lnR>
                    <a:lnT>
                      <a:noFill/>
                    </a:lnT>
                    <a:lnB>
                      <a:noFill/>
                    </a:lnB>
                  </a:tcPr>
                </a:tc>
                <a:extLst>
                  <a:ext uri="{0D108BD9-81ED-4DB2-BD59-A6C34878D82A}">
                    <a16:rowId xmlns:a16="http://schemas.microsoft.com/office/drawing/2014/main" val="1013140122"/>
                  </a:ext>
                </a:extLst>
              </a:tr>
              <a:tr h="823913">
                <a:tc>
                  <a:txBody>
                    <a:bodyPr/>
                    <a:lstStyle/>
                    <a:p>
                      <a:pPr algn="l" fontAlgn="b"/>
                      <a:r>
                        <a:rPr lang="en-US" sz="1100" b="0" i="0" u="none" strike="noStrike">
                          <a:solidFill>
                            <a:srgbClr val="000000"/>
                          </a:solidFill>
                          <a:effectLst/>
                          <a:latin typeface="Calibri" panose="020F0502020204030204" pitchFamily="34" charset="0"/>
                        </a:rPr>
                        <a:t>Not Wearing a Mask</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22</a:t>
                      </a:r>
                    </a:p>
                  </a:txBody>
                  <a:tcPr marL="9525" marR="9525" marT="9525" marB="0" anchor="b">
                    <a:lnL>
                      <a:noFill/>
                    </a:lnL>
                    <a:lnR>
                      <a:noFill/>
                    </a:lnR>
                    <a:lnT>
                      <a:noFill/>
                    </a:lnT>
                    <a:lnB>
                      <a:noFill/>
                    </a:lnB>
                  </a:tcPr>
                </a:tc>
                <a:extLst>
                  <a:ext uri="{0D108BD9-81ED-4DB2-BD59-A6C34878D82A}">
                    <a16:rowId xmlns:a16="http://schemas.microsoft.com/office/drawing/2014/main" val="4139344181"/>
                  </a:ext>
                </a:extLst>
              </a:tr>
              <a:tr h="823913">
                <a:tc>
                  <a:txBody>
                    <a:bodyPr/>
                    <a:lstStyle/>
                    <a:p>
                      <a:pPr algn="l" fontAlgn="b"/>
                      <a:r>
                        <a:rPr lang="en-US" sz="1100" b="0" i="0" u="none" strike="noStrike">
                          <a:solidFill>
                            <a:srgbClr val="000000"/>
                          </a:solidFill>
                          <a:effectLst/>
                          <a:latin typeface="Calibri" panose="020F0502020204030204" pitchFamily="34" charset="0"/>
                        </a:rPr>
                        <a:t>Wearing a Mask but not Properly</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32</a:t>
                      </a:r>
                    </a:p>
                  </a:txBody>
                  <a:tcPr marL="9525" marR="9525" marT="9525" marB="0" anchor="b">
                    <a:lnL>
                      <a:noFill/>
                    </a:lnL>
                    <a:lnR>
                      <a:noFill/>
                    </a:lnR>
                    <a:lnT>
                      <a:noFill/>
                    </a:lnT>
                    <a:lnB>
                      <a:noFill/>
                    </a:lnB>
                  </a:tcPr>
                </a:tc>
                <a:extLst>
                  <a:ext uri="{0D108BD9-81ED-4DB2-BD59-A6C34878D82A}">
                    <a16:rowId xmlns:a16="http://schemas.microsoft.com/office/drawing/2014/main" val="2253971766"/>
                  </a:ext>
                </a:extLst>
              </a:tr>
              <a:tr h="823913">
                <a:tc>
                  <a:txBody>
                    <a:bodyPr/>
                    <a:lstStyle/>
                    <a:p>
                      <a:pPr algn="l" fontAlgn="b"/>
                      <a:r>
                        <a:rPr lang="en-US" sz="1100" b="0" i="0" u="none" strike="noStrike">
                          <a:solidFill>
                            <a:srgbClr val="000000"/>
                          </a:solidFill>
                          <a:effectLst/>
                          <a:latin typeface="Calibri" panose="020F0502020204030204" pitchFamily="34" charset="0"/>
                        </a:rPr>
                        <a:t>Leaves the Mask on after exiting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a:solidFill>
                            <a:srgbClr val="000000"/>
                          </a:solidFill>
                          <a:effectLst/>
                          <a:latin typeface="Calibri" panose="020F0502020204030204" pitchFamily="34" charset="0"/>
                        </a:rPr>
                        <a:t>48</a:t>
                      </a:r>
                    </a:p>
                  </a:txBody>
                  <a:tcPr marL="9525" marR="9525" marT="9525" marB="0" anchor="b">
                    <a:lnL>
                      <a:noFill/>
                    </a:lnL>
                    <a:lnR>
                      <a:noFill/>
                    </a:lnR>
                    <a:lnT>
                      <a:noFill/>
                    </a:lnT>
                    <a:lnB>
                      <a:noFill/>
                    </a:lnB>
                  </a:tcPr>
                </a:tc>
                <a:extLst>
                  <a:ext uri="{0D108BD9-81ED-4DB2-BD59-A6C34878D82A}">
                    <a16:rowId xmlns:a16="http://schemas.microsoft.com/office/drawing/2014/main" val="3941566899"/>
                  </a:ext>
                </a:extLst>
              </a:tr>
              <a:tr h="823913">
                <a:tc>
                  <a:txBody>
                    <a:bodyPr/>
                    <a:lstStyle/>
                    <a:p>
                      <a:pPr algn="l" fontAlgn="b"/>
                      <a:r>
                        <a:rPr lang="en-US" sz="1100" b="0" i="0" u="none" strike="noStrike">
                          <a:solidFill>
                            <a:srgbClr val="000000"/>
                          </a:solidFill>
                          <a:effectLst/>
                          <a:latin typeface="Calibri" panose="020F0502020204030204" pitchFamily="34" charset="0"/>
                        </a:rPr>
                        <a:t>Immediately takes it off</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0" i="0" u="none" strike="noStrike" dirty="0">
                          <a:solidFill>
                            <a:srgbClr val="000000"/>
                          </a:solidFill>
                          <a:effectLst/>
                          <a:latin typeface="Calibri" panose="020F0502020204030204" pitchFamily="34" charset="0"/>
                        </a:rPr>
                        <a:t>52</a:t>
                      </a:r>
                    </a:p>
                  </a:txBody>
                  <a:tcPr marL="9525" marR="9525" marT="9525" marB="0" anchor="b">
                    <a:lnL>
                      <a:noFill/>
                    </a:lnL>
                    <a:lnR>
                      <a:noFill/>
                    </a:lnR>
                    <a:lnT>
                      <a:noFill/>
                    </a:lnT>
                    <a:lnB>
                      <a:noFill/>
                    </a:lnB>
                  </a:tcPr>
                </a:tc>
                <a:extLst>
                  <a:ext uri="{0D108BD9-81ED-4DB2-BD59-A6C34878D82A}">
                    <a16:rowId xmlns:a16="http://schemas.microsoft.com/office/drawing/2014/main" val="374235837"/>
                  </a:ext>
                </a:extLst>
              </a:tr>
            </a:tbl>
          </a:graphicData>
        </a:graphic>
      </p:graphicFrame>
      <p:graphicFrame>
        <p:nvGraphicFramePr>
          <p:cNvPr id="13" name="Content Placeholder 12">
            <a:extLst>
              <a:ext uri="{FF2B5EF4-FFF2-40B4-BE49-F238E27FC236}">
                <a16:creationId xmlns:a16="http://schemas.microsoft.com/office/drawing/2014/main" id="{3AE127D6-2B10-44AC-A6B2-E3D41A25C38D}"/>
              </a:ext>
            </a:extLst>
          </p:cNvPr>
          <p:cNvGraphicFramePr>
            <a:graphicFrameLocks noGrp="1"/>
          </p:cNvGraphicFramePr>
          <p:nvPr>
            <p:ph sz="half" idx="2"/>
          </p:nvPr>
        </p:nvGraphicFramePr>
        <p:xfrm>
          <a:off x="6265863" y="2057400"/>
          <a:ext cx="5016500" cy="41195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23209349"/>
      </p:ext>
    </p:extLst>
  </p:cSld>
  <p:clrMapOvr>
    <a:masterClrMapping/>
  </p:clrMapOvr>
</p:sld>
</file>

<file path=ppt/theme/theme1.xml><?xml version="1.0" encoding="utf-8"?>
<a:theme xmlns:a="http://schemas.openxmlformats.org/drawingml/2006/main" name="ClassicFrameVTI">
  <a:themeElements>
    <a:clrScheme name="AnalogousFromDarkSeedLeftStep">
      <a:dk1>
        <a:srgbClr val="000000"/>
      </a:dk1>
      <a:lt1>
        <a:srgbClr val="FFFFFF"/>
      </a:lt1>
      <a:dk2>
        <a:srgbClr val="1C2831"/>
      </a:dk2>
      <a:lt2>
        <a:srgbClr val="F1F3F0"/>
      </a:lt2>
      <a:accent1>
        <a:srgbClr val="AD29E7"/>
      </a:accent1>
      <a:accent2>
        <a:srgbClr val="5B2BD8"/>
      </a:accent2>
      <a:accent3>
        <a:srgbClr val="2943E7"/>
      </a:accent3>
      <a:accent4>
        <a:srgbClr val="1780D5"/>
      </a:accent4>
      <a:accent5>
        <a:srgbClr val="23BEC3"/>
      </a:accent5>
      <a:accent6>
        <a:srgbClr val="15C581"/>
      </a:accent6>
      <a:hlink>
        <a:srgbClr val="3996AD"/>
      </a:hlink>
      <a:folHlink>
        <a:srgbClr val="7F7F7F"/>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6331</TotalTime>
  <Words>716</Words>
  <Application>Microsoft Office PowerPoint</Application>
  <PresentationFormat>Widescreen</PresentationFormat>
  <Paragraphs>90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Gill Sans MT</vt:lpstr>
      <vt:lpstr>Goudy Old Style</vt:lpstr>
      <vt:lpstr>Open Sans</vt:lpstr>
      <vt:lpstr>ClassicFrameVTI</vt:lpstr>
      <vt:lpstr>Mask Up Ohio</vt:lpstr>
      <vt:lpstr>Mask Up Ohio</vt:lpstr>
      <vt:lpstr>Mask Up Ohio</vt:lpstr>
      <vt:lpstr>Mask Up Ohio</vt:lpstr>
      <vt:lpstr>Mask Up Ohio</vt:lpstr>
      <vt:lpstr>Mask Up Ohio</vt:lpstr>
      <vt:lpstr>Mask Up Ohio Sam’s Club  5375 North Bend Rd 45247 </vt:lpstr>
      <vt:lpstr>Mask Up Ohio Walmart  4000 Red Bank Rd. 45227</vt:lpstr>
      <vt:lpstr>Mask Up Ohio Tractor Supply Co.   389 Comfort Drive Harrison, OH 45303</vt:lpstr>
      <vt:lpstr>Mask Up Ohio</vt:lpstr>
      <vt:lpstr>Mask Up Ohio</vt:lpstr>
      <vt:lpstr>Mask Up Ohio</vt:lpstr>
      <vt:lpstr>HIST 3158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Mask Up Ohio</dc:title>
  <dc:creator/>
  <cp:lastModifiedBy>Goettke, Nicholas (goettknp)</cp:lastModifiedBy>
  <cp:revision>42</cp:revision>
  <dcterms:created xsi:type="dcterms:W3CDTF">2020-11-17T13:57:56Z</dcterms:created>
  <dcterms:modified xsi:type="dcterms:W3CDTF">2020-11-21T23:46:29Z</dcterms:modified>
</cp:coreProperties>
</file>